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61" r:id="rId3"/>
    <p:sldId id="259" r:id="rId4"/>
    <p:sldId id="263" r:id="rId5"/>
    <p:sldId id="268" r:id="rId6"/>
    <p:sldId id="266" r:id="rId7"/>
    <p:sldId id="270" r:id="rId8"/>
    <p:sldId id="271" r:id="rId9"/>
    <p:sldId id="272" r:id="rId10"/>
    <p:sldId id="274" r:id="rId11"/>
    <p:sldId id="276" r:id="rId12"/>
    <p:sldId id="275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66" d="100"/>
        <a:sy n="66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B0D35-C175-4E47-9341-2F12FB610EA7}" type="datetimeFigureOut">
              <a:rPr lang="ko-KR" altLang="en-US" smtClean="0"/>
              <a:t>2011-10-05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8BBDBB-4566-4AE7-8C60-008BF5E741F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7946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8BBDBB-4566-4AE7-8C60-008BF5E741F1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85244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C848-70E5-4AD9-B297-2EAB02616593}" type="datetimeFigureOut">
              <a:rPr lang="ko-KR" altLang="en-US" smtClean="0"/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0E8C-C96E-4201-AAFA-C14329DD5361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3" descr="C:\Documents and Settings\YangDesign\바탕 화면\연세대학교\0727png\가져감\GIT로고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615" y="6081171"/>
            <a:ext cx="1079500" cy="3603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71164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C848-70E5-4AD9-B297-2EAB02616593}" type="datetimeFigureOut">
              <a:rPr lang="ko-KR" altLang="en-US" smtClean="0"/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0E8C-C96E-4201-AAFA-C14329DD53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09042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C848-70E5-4AD9-B297-2EAB02616593}" type="datetimeFigureOut">
              <a:rPr lang="ko-KR" altLang="en-US" smtClean="0"/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0E8C-C96E-4201-AAFA-C14329DD53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966513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C848-70E5-4AD9-B297-2EAB02616593}" type="datetimeFigureOut">
              <a:rPr lang="ko-KR" altLang="en-US" smtClean="0"/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0E8C-C96E-4201-AAFA-C14329DD5361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7" name="Picture 3" descr="C:\Documents and Settings\YangDesign\바탕 화면\연세대학교\0727png\가져감\GIT로고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116632"/>
            <a:ext cx="1079500" cy="360363"/>
          </a:xfrm>
          <a:prstGeom prst="rect">
            <a:avLst/>
          </a:prstGeom>
          <a:noFill/>
        </p:spPr>
      </p:pic>
      <p:sp>
        <p:nvSpPr>
          <p:cNvPr id="8" name="제목 1"/>
          <p:cNvSpPr txBox="1">
            <a:spLocks/>
          </p:cNvSpPr>
          <p:nvPr userDrawn="1"/>
        </p:nvSpPr>
        <p:spPr>
          <a:xfrm>
            <a:off x="361951" y="347208"/>
            <a:ext cx="7134224" cy="633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ko-KR" altLang="en-US" dirty="0">
              <a:latin typeface="-2002" pitchFamily="18" charset="-127"/>
              <a:ea typeface="-2002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26755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C848-70E5-4AD9-B297-2EAB02616593}" type="datetimeFigureOut">
              <a:rPr lang="ko-KR" altLang="en-US" smtClean="0"/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0E8C-C96E-4201-AAFA-C14329DD53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1695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C848-70E5-4AD9-B297-2EAB02616593}" type="datetimeFigureOut">
              <a:rPr lang="ko-KR" altLang="en-US" smtClean="0"/>
              <a:t>2011-10-05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0E8C-C96E-4201-AAFA-C14329DD53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5416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C848-70E5-4AD9-B297-2EAB02616593}" type="datetimeFigureOut">
              <a:rPr lang="ko-KR" altLang="en-US" smtClean="0"/>
              <a:t>2011-10-05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0E8C-C96E-4201-AAFA-C14329DD53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306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C848-70E5-4AD9-B297-2EAB02616593}" type="datetimeFigureOut">
              <a:rPr lang="ko-KR" altLang="en-US" smtClean="0"/>
              <a:t>2011-10-05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0E8C-C96E-4201-AAFA-C14329DD53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384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C848-70E5-4AD9-B297-2EAB02616593}" type="datetimeFigureOut">
              <a:rPr lang="ko-KR" altLang="en-US" smtClean="0"/>
              <a:t>2011-10-05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0E8C-C96E-4201-AAFA-C14329DD53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61629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C848-70E5-4AD9-B297-2EAB02616593}" type="datetimeFigureOut">
              <a:rPr lang="ko-KR" altLang="en-US" smtClean="0"/>
              <a:t>2011-10-05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0E8C-C96E-4201-AAFA-C14329DD53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96974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4C848-70E5-4AD9-B297-2EAB02616593}" type="datetimeFigureOut">
              <a:rPr lang="ko-KR" altLang="en-US" smtClean="0"/>
              <a:t>2011-10-05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00E8C-C96E-4201-AAFA-C14329DD536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7588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8" name="Picture 2" descr="D:\ptone 2010\연세대학교 08\시안\jpeg\sub.jp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grpSp>
          <p:nvGrpSpPr>
            <p:cNvPr id="9" name="그룹 8"/>
            <p:cNvGrpSpPr/>
            <p:nvPr userDrawn="1"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pic>
            <p:nvPicPr>
              <p:cNvPr id="10" name="그림 33" descr="농업연수원-06.png"/>
              <p:cNvPicPr>
                <a:picLocks noChangeAspect="1"/>
              </p:cNvPicPr>
              <p:nvPr/>
            </p:nvPicPr>
            <p:blipFill>
              <a:blip r:embed="rId14" cstate="print">
                <a:lum bright="-100000"/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9144000" cy="6858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" name="Picture 5" descr="D:\ptone 2010\연세대학교 08\png\big logo2.png"/>
              <p:cNvPicPr>
                <a:picLocks noChangeAspect="1" noChangeArrowheads="1"/>
              </p:cNvPicPr>
              <p:nvPr/>
            </p:nvPicPr>
            <p:blipFill>
              <a:blip r:embed="rId15" cstate="print"/>
              <a:srcRect r="35324" b="27239"/>
              <a:stretch>
                <a:fillRect/>
              </a:stretch>
            </p:blipFill>
            <p:spPr bwMode="auto">
              <a:xfrm>
                <a:off x="5715008" y="3000372"/>
                <a:ext cx="3428992" cy="3857628"/>
              </a:xfrm>
              <a:prstGeom prst="rect">
                <a:avLst/>
              </a:prstGeom>
              <a:noFill/>
            </p:spPr>
          </p:pic>
        </p:grpSp>
      </p:grpSp>
      <p:pic>
        <p:nvPicPr>
          <p:cNvPr id="13" name="그림 33" descr="농업연수원-06.png"/>
          <p:cNvPicPr>
            <a:picLocks noChangeAspect="1"/>
          </p:cNvPicPr>
          <p:nvPr userDrawn="1"/>
        </p:nvPicPr>
        <p:blipFill>
          <a:blip r:embed="rId14" cstate="print">
            <a:lum bright="-10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4C848-70E5-4AD9-B297-2EAB02616593}" type="datetimeFigureOut">
              <a:rPr lang="ko-KR" altLang="en-US" smtClean="0"/>
              <a:t>2011-10-05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00E8C-C96E-4201-AAFA-C14329DD5361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슬라이드 번호 개체 틀 8"/>
          <p:cNvSpPr txBox="1">
            <a:spLocks/>
          </p:cNvSpPr>
          <p:nvPr userDrawn="1"/>
        </p:nvSpPr>
        <p:spPr>
          <a:xfrm>
            <a:off x="7129661" y="4888682"/>
            <a:ext cx="116205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000" kern="1200">
                <a:solidFill>
                  <a:schemeClr val="tx1"/>
                </a:solidFill>
                <a:latin typeface="-2002" pitchFamily="18" charset="-127"/>
                <a:ea typeface="-2002" pitchFamily="18" charset="-127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151DA39-6FA3-4B61-905C-978B5AF2598E}" type="slidenum">
              <a:rPr kumimoji="1" lang="ko-KR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kumimoji="1" lang="ko-KR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527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gif"/><Relationship Id="rId3" Type="http://schemas.openxmlformats.org/officeDocument/2006/relationships/image" Target="../media/image29.jpeg"/><Relationship Id="rId7" Type="http://schemas.openxmlformats.org/officeDocument/2006/relationships/image" Target="../media/image33.gif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eg"/><Relationship Id="rId4" Type="http://schemas.openxmlformats.org/officeDocument/2006/relationships/image" Target="../media/image30.jpeg"/><Relationship Id="rId9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\\jang\연세대PPT\jpg\표지-01.jpg"/>
          <p:cNvPicPr>
            <a:picLocks noChangeAspect="1" noChangeArrowheads="1"/>
          </p:cNvPicPr>
          <p:nvPr/>
        </p:nvPicPr>
        <p:blipFill rotWithShape="1">
          <a:blip r:embed="rId2" cstate="print"/>
          <a:srcRect t="35885" b="14444"/>
          <a:stretch/>
        </p:blipFill>
        <p:spPr bwMode="auto">
          <a:xfrm>
            <a:off x="179512" y="96382"/>
            <a:ext cx="8784976" cy="6644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7504" y="1052737"/>
            <a:ext cx="8750521" cy="1080120"/>
          </a:xfrm>
        </p:spPr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altLang="ko-KR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Introduction of GIT4CC</a:t>
            </a:r>
            <a:br>
              <a:rPr lang="en-US" altLang="ko-KR" sz="67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ko-KR" altLang="en-US" sz="27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779912" y="2492896"/>
            <a:ext cx="5256584" cy="1800200"/>
          </a:xfrm>
        </p:spPr>
        <p:txBody>
          <a:bodyPr>
            <a:normAutofit fontScale="70000" lnSpcReduction="20000"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r"/>
            <a:r>
              <a:rPr lang="en-US" altLang="ko-KR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Hyoungkwan</a:t>
            </a:r>
            <a:r>
              <a:rPr lang="en-US" altLang="ko-K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 Kim</a:t>
            </a:r>
          </a:p>
          <a:p>
            <a:pPr algn="r"/>
            <a:r>
              <a:rPr lang="en-US" altLang="ko-K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GIT4CC Secretary</a:t>
            </a:r>
          </a:p>
          <a:p>
            <a:pPr algn="r"/>
            <a:r>
              <a:rPr lang="en-US" altLang="ko-K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Associate Professor </a:t>
            </a:r>
          </a:p>
          <a:p>
            <a:pPr algn="r"/>
            <a:r>
              <a:rPr lang="en-US" altLang="ko-KR" b="1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Yonsei</a:t>
            </a:r>
            <a:r>
              <a:rPr lang="en-US" altLang="ko-K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 University</a:t>
            </a:r>
          </a:p>
          <a:p>
            <a:pPr algn="r"/>
            <a:r>
              <a:rPr lang="en-US" altLang="ko-KR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2011-10-07</a:t>
            </a:r>
            <a:endParaRPr lang="ko-KR" altLang="en-US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-2002" pitchFamily="18" charset="-127"/>
              <a:ea typeface="-2002" pitchFamily="18" charset="-127"/>
            </a:endParaRPr>
          </a:p>
        </p:txBody>
      </p:sp>
      <p:pic>
        <p:nvPicPr>
          <p:cNvPr id="4" name="Picture 3" descr="C:\Documents and Settings\YangDesign\바탕 화면\연세대학교\0727png\가져감\GIT로고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6284623"/>
            <a:ext cx="1079500" cy="360363"/>
          </a:xfrm>
          <a:prstGeom prst="rect">
            <a:avLst/>
          </a:prstGeom>
          <a:noFill/>
        </p:spPr>
      </p:pic>
      <p:sp>
        <p:nvSpPr>
          <p:cNvPr id="7" name="직사각형 6"/>
          <p:cNvSpPr/>
          <p:nvPr/>
        </p:nvSpPr>
        <p:spPr>
          <a:xfrm>
            <a:off x="395536" y="1844824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ko-KR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</a:t>
            </a:r>
            <a:r>
              <a:rPr lang="en-US" altLang="ko-KR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</a:t>
            </a:r>
            <a:r>
              <a:rPr lang="en-US" altLang="ko-KR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reen </a:t>
            </a:r>
            <a:r>
              <a:rPr lang="en-US" altLang="ko-KR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</a:t>
            </a:r>
            <a:r>
              <a:rPr lang="en-US" altLang="ko-KR" sz="24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nfrastructure </a:t>
            </a:r>
            <a:r>
              <a:rPr lang="en-US" altLang="ko-KR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</a:t>
            </a:r>
            <a:r>
              <a:rPr lang="en-US" altLang="ko-KR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echnology </a:t>
            </a:r>
            <a:r>
              <a:rPr lang="en-US" altLang="ko-KR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 C</a:t>
            </a:r>
            <a:r>
              <a:rPr lang="en-US" altLang="ko-KR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limate </a:t>
            </a:r>
            <a:r>
              <a:rPr lang="en-US" altLang="ko-KR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</a:t>
            </a:r>
            <a:r>
              <a:rPr lang="en-US" altLang="ko-KR" sz="2400" b="1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hange)</a:t>
            </a:r>
            <a:endParaRPr lang="ko-KR" altLang="en-US" sz="2400" dirty="0">
              <a:solidFill>
                <a:srgbClr val="FFFF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07865" y="0"/>
            <a:ext cx="20361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-2002" pitchFamily="18" charset="-127"/>
                <a:ea typeface="-2002" pitchFamily="18" charset="-127"/>
              </a:rPr>
              <a:t> GEOSS/AWCI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5838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제목 1"/>
          <p:cNvSpPr txBox="1">
            <a:spLocks/>
          </p:cNvSpPr>
          <p:nvPr/>
        </p:nvSpPr>
        <p:spPr>
          <a:xfrm>
            <a:off x="361951" y="347208"/>
            <a:ext cx="7134224" cy="633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Researchers</a:t>
            </a:r>
            <a:endParaRPr lang="ko-KR" altLang="en-US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414748" y="1091937"/>
            <a:ext cx="8314505" cy="5467992"/>
            <a:chOff x="301080" y="1091937"/>
            <a:chExt cx="8314505" cy="5467992"/>
          </a:xfrm>
        </p:grpSpPr>
        <p:grpSp>
          <p:nvGrpSpPr>
            <p:cNvPr id="40" name="그룹 39"/>
            <p:cNvGrpSpPr/>
            <p:nvPr/>
          </p:nvGrpSpPr>
          <p:grpSpPr>
            <a:xfrm>
              <a:off x="301080" y="1091937"/>
              <a:ext cx="8314505" cy="1688991"/>
              <a:chOff x="361951" y="1091937"/>
              <a:chExt cx="8314505" cy="1688991"/>
            </a:xfrm>
          </p:grpSpPr>
          <p:sp>
            <p:nvSpPr>
              <p:cNvPr id="35" name="직사각형 34"/>
              <p:cNvSpPr/>
              <p:nvPr/>
            </p:nvSpPr>
            <p:spPr>
              <a:xfrm>
                <a:off x="361951" y="1103910"/>
                <a:ext cx="8314505" cy="1677018"/>
              </a:xfrm>
              <a:prstGeom prst="rect">
                <a:avLst/>
              </a:prstGeom>
              <a:noFill/>
              <a:ln w="47625">
                <a:gradFill>
                  <a:gsLst>
                    <a:gs pos="0">
                      <a:schemeClr val="bg1"/>
                    </a:gs>
                    <a:gs pos="5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altLang="ko-KR" sz="2400" dirty="0" smtClean="0">
                    <a:latin typeface="-2002" pitchFamily="18" charset="-127"/>
                    <a:ea typeface="-2002" pitchFamily="18" charset="-127"/>
                  </a:rPr>
                  <a:t>Area I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ko-KR" altLang="en-US" sz="2400" dirty="0">
                  <a:latin typeface="-2002" pitchFamily="18" charset="-127"/>
                  <a:ea typeface="-2002" pitchFamily="18" charset="-127"/>
                </a:endParaRPr>
              </a:p>
            </p:txBody>
          </p:sp>
          <p:pic>
            <p:nvPicPr>
              <p:cNvPr id="4" name="Picture 2" descr="H:\ERC\ERC발표자료\사진\배덕효교수님.gif"/>
              <p:cNvPicPr preferRelativeResize="0">
                <a:picLocks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795" t="5384" r="23480" b="39231"/>
              <a:stretch/>
            </p:blipFill>
            <p:spPr bwMode="auto">
              <a:xfrm>
                <a:off x="4921921" y="1103910"/>
                <a:ext cx="1135614" cy="1287098"/>
              </a:xfrm>
              <a:prstGeom prst="roundRect">
                <a:avLst>
                  <a:gd name="adj" fmla="val 3839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scene3d>
                <a:camera prst="orthographicFront"/>
                <a:lightRig rig="threePt" dir="t"/>
              </a:scene3d>
              <a:sp3d contourW="25400">
                <a:bevelT w="6350"/>
                <a:contourClr>
                  <a:srgbClr val="0858A0"/>
                </a:contourClr>
              </a:sp3d>
              <a:extLst/>
            </p:spPr>
          </p:pic>
          <p:sp>
            <p:nvSpPr>
              <p:cNvPr id="5" name="TextBox 4"/>
              <p:cNvSpPr txBox="1"/>
              <p:nvPr/>
            </p:nvSpPr>
            <p:spPr>
              <a:xfrm>
                <a:off x="4874249" y="2411596"/>
                <a:ext cx="1183285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31750">
                  <a:bevelT w="19050" h="146050"/>
                  <a:contourClr>
                    <a:schemeClr val="bg1"/>
                  </a:contourClr>
                </a:sp3d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200" spc="-100" dirty="0" err="1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40" pitchFamily="18" charset="-127"/>
                    <a:ea typeface="-윤고딕340" pitchFamily="18" charset="-127"/>
                    <a:cs typeface="Arial" pitchFamily="34" charset="0"/>
                  </a:rPr>
                  <a:t>Bae</a:t>
                </a:r>
                <a:r>
                  <a:rPr kumimoji="1" lang="en-US" altLang="ko-KR" sz="1200" spc="-100" dirty="0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40" pitchFamily="18" charset="-127"/>
                    <a:ea typeface="-윤고딕340" pitchFamily="18" charset="-127"/>
                    <a:cs typeface="Arial" pitchFamily="34" charset="0"/>
                  </a:rPr>
                  <a:t>, </a:t>
                </a:r>
                <a:r>
                  <a:rPr kumimoji="1" lang="en-US" altLang="ko-KR" sz="1200" spc="-100" dirty="0" err="1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40" pitchFamily="18" charset="-127"/>
                    <a:ea typeface="-윤고딕340" pitchFamily="18" charset="-127"/>
                    <a:cs typeface="Arial" pitchFamily="34" charset="0"/>
                  </a:rPr>
                  <a:t>duckhyo</a:t>
                </a:r>
                <a:endParaRPr kumimoji="1" lang="en-US" altLang="ko-KR" sz="1200" spc="-100" dirty="0">
                  <a:solidFill>
                    <a:srgbClr val="000000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-윤고딕340" pitchFamily="18" charset="-127"/>
                  <a:ea typeface="-윤고딕340" pitchFamily="18" charset="-127"/>
                  <a:cs typeface="Arial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200" spc="-100" dirty="0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40" pitchFamily="18" charset="-127"/>
                    <a:ea typeface="-윤고딕340" pitchFamily="18" charset="-127"/>
                    <a:cs typeface="Arial" pitchFamily="34" charset="0"/>
                  </a:rPr>
                  <a:t>(</a:t>
                </a:r>
                <a:r>
                  <a:rPr kumimoji="1" lang="en-US" altLang="ko-KR" sz="1200" spc="-100" dirty="0" err="1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40" pitchFamily="18" charset="-127"/>
                    <a:ea typeface="-윤고딕340" pitchFamily="18" charset="-127"/>
                    <a:cs typeface="Arial" pitchFamily="34" charset="0"/>
                  </a:rPr>
                  <a:t>Sejong</a:t>
                </a:r>
                <a:r>
                  <a:rPr kumimoji="1" lang="en-US" altLang="ko-KR" sz="1200" spc="-100" dirty="0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40" pitchFamily="18" charset="-127"/>
                    <a:ea typeface="-윤고딕340" pitchFamily="18" charset="-127"/>
                    <a:cs typeface="Arial" pitchFamily="34" charset="0"/>
                  </a:rPr>
                  <a:t> Univ.)</a:t>
                </a:r>
                <a:endParaRPr kumimoji="1" lang="ko-KR" altLang="en-US" sz="1200" spc="-100" dirty="0">
                  <a:solidFill>
                    <a:srgbClr val="000000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-윤고딕340" pitchFamily="18" charset="-127"/>
                  <a:ea typeface="-윤고딕340" pitchFamily="18" charset="-127"/>
                  <a:cs typeface="Arial" pitchFamily="34" charset="0"/>
                </a:endParaRPr>
              </a:p>
            </p:txBody>
          </p:sp>
          <p:pic>
            <p:nvPicPr>
              <p:cNvPr id="7" name="Picture 3" descr="H:\ERC\ERC발표자료\사진\김광섭교수님.jpg"/>
              <p:cNvPicPr preferRelativeResize="0">
                <a:picLocks noChangeArrowheads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605" r="6374"/>
              <a:stretch/>
            </p:blipFill>
            <p:spPr bwMode="auto">
              <a:xfrm>
                <a:off x="6239034" y="1091937"/>
                <a:ext cx="1135614" cy="1287098"/>
              </a:xfrm>
              <a:prstGeom prst="roundRect">
                <a:avLst>
                  <a:gd name="adj" fmla="val 3839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scene3d>
                <a:camera prst="orthographicFront"/>
                <a:lightRig rig="threePt" dir="t"/>
              </a:scene3d>
              <a:sp3d contourW="25400">
                <a:bevelT w="6350"/>
                <a:contourClr>
                  <a:srgbClr val="0858A0"/>
                </a:contourClr>
              </a:sp3d>
              <a:extLst/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6231767" y="2411596"/>
                <a:ext cx="1194580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31750">
                  <a:bevelT w="19050" h="146050"/>
                  <a:contourClr>
                    <a:schemeClr val="bg1"/>
                  </a:contourClr>
                </a:sp3d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200" spc="-100" dirty="0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40" pitchFamily="18" charset="-127"/>
                    <a:ea typeface="-윤고딕340" pitchFamily="18" charset="-127"/>
                    <a:cs typeface="Arial" pitchFamily="34" charset="0"/>
                  </a:rPr>
                  <a:t>Kim, </a:t>
                </a:r>
                <a:r>
                  <a:rPr kumimoji="1" lang="en-US" altLang="ko-KR" sz="1200" spc="-100" dirty="0" err="1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40" pitchFamily="18" charset="-127"/>
                    <a:ea typeface="-윤고딕340" pitchFamily="18" charset="-127"/>
                    <a:cs typeface="Arial" pitchFamily="34" charset="0"/>
                  </a:rPr>
                  <a:t>Kwangseop</a:t>
                </a:r>
                <a:endParaRPr kumimoji="1" lang="ko-KR" altLang="en-US" sz="1200" spc="-100" dirty="0" smtClean="0">
                  <a:solidFill>
                    <a:srgbClr val="000000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-윤고딕340" pitchFamily="18" charset="-127"/>
                  <a:ea typeface="-윤고딕340" pitchFamily="18" charset="-127"/>
                  <a:cs typeface="Arial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200" spc="-100" dirty="0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40" pitchFamily="18" charset="-127"/>
                    <a:ea typeface="-윤고딕340" pitchFamily="18" charset="-127"/>
                    <a:cs typeface="Arial" pitchFamily="34" charset="0"/>
                  </a:rPr>
                  <a:t>(</a:t>
                </a:r>
                <a:r>
                  <a:rPr kumimoji="1" lang="en-US" altLang="ko-KR" sz="1200" spc="-100" dirty="0" err="1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40" pitchFamily="18" charset="-127"/>
                    <a:ea typeface="-윤고딕340" pitchFamily="18" charset="-127"/>
                    <a:cs typeface="Arial" pitchFamily="34" charset="0"/>
                  </a:rPr>
                  <a:t>Kyungbook</a:t>
                </a:r>
                <a:r>
                  <a:rPr kumimoji="1" lang="en-US" altLang="ko-KR" sz="1200" spc="-100" dirty="0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40" pitchFamily="18" charset="-127"/>
                    <a:ea typeface="-윤고딕340" pitchFamily="18" charset="-127"/>
                    <a:cs typeface="Arial" pitchFamily="34" charset="0"/>
                  </a:rPr>
                  <a:t> Univ.)</a:t>
                </a:r>
              </a:p>
            </p:txBody>
          </p:sp>
          <p:pic>
            <p:nvPicPr>
              <p:cNvPr id="10" name="Picture 4" descr="H:\ERC\ERC발표자료\사진\김형관교수님.jpg"/>
              <p:cNvPicPr preferRelativeResize="0">
                <a:picLocks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5810"/>
              <a:stretch/>
            </p:blipFill>
            <p:spPr bwMode="auto">
              <a:xfrm>
                <a:off x="7532082" y="1091937"/>
                <a:ext cx="1135612" cy="1295076"/>
              </a:xfrm>
              <a:prstGeom prst="roundRect">
                <a:avLst>
                  <a:gd name="adj" fmla="val 3839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scene3d>
                <a:camera prst="orthographicFront"/>
                <a:lightRig rig="threePt" dir="t"/>
              </a:scene3d>
              <a:sp3d contourW="25400">
                <a:bevelT w="6350"/>
                <a:contourClr>
                  <a:srgbClr val="0858A0"/>
                </a:contourClr>
              </a:sp3d>
              <a:extLst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7540844" y="2411596"/>
                <a:ext cx="1135612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31750">
                  <a:bevelT w="19050" h="146050"/>
                  <a:contourClr>
                    <a:schemeClr val="bg1"/>
                  </a:contourClr>
                </a:sp3d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200" spc="-100" dirty="0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40" pitchFamily="18" charset="-127"/>
                    <a:ea typeface="-윤고딕340" pitchFamily="18" charset="-127"/>
                    <a:cs typeface="Arial" pitchFamily="34" charset="0"/>
                  </a:rPr>
                  <a:t>Kim, </a:t>
                </a:r>
                <a:r>
                  <a:rPr kumimoji="1" lang="en-US" altLang="ko-KR" sz="1200" spc="-100" dirty="0" err="1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40" pitchFamily="18" charset="-127"/>
                    <a:ea typeface="-윤고딕340" pitchFamily="18" charset="-127"/>
                    <a:cs typeface="Arial" pitchFamily="34" charset="0"/>
                  </a:rPr>
                  <a:t>Hyoungkwan</a:t>
                </a:r>
                <a:endParaRPr kumimoji="1" lang="ko-KR" altLang="en-US" sz="1200" spc="-100" dirty="0" smtClean="0">
                  <a:solidFill>
                    <a:srgbClr val="000000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-윤고딕340" pitchFamily="18" charset="-127"/>
                  <a:ea typeface="-윤고딕340" pitchFamily="18" charset="-127"/>
                  <a:cs typeface="Arial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200" spc="-100" dirty="0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40" pitchFamily="18" charset="-127"/>
                    <a:ea typeface="-윤고딕340" pitchFamily="18" charset="-127"/>
                    <a:cs typeface="Arial" pitchFamily="34" charset="0"/>
                  </a:rPr>
                  <a:t>(</a:t>
                </a:r>
                <a:r>
                  <a:rPr kumimoji="1" lang="en-US" altLang="ko-KR" sz="1200" spc="-100" dirty="0" err="1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40" pitchFamily="18" charset="-127"/>
                    <a:ea typeface="-윤고딕340" pitchFamily="18" charset="-127"/>
                    <a:cs typeface="Arial" pitchFamily="34" charset="0"/>
                  </a:rPr>
                  <a:t>Yonsei</a:t>
                </a:r>
                <a:r>
                  <a:rPr kumimoji="1" lang="en-US" altLang="ko-KR" sz="1200" spc="-100" dirty="0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40" pitchFamily="18" charset="-127"/>
                    <a:ea typeface="-윤고딕340" pitchFamily="18" charset="-127"/>
                    <a:cs typeface="Arial" pitchFamily="34" charset="0"/>
                  </a:rPr>
                  <a:t> Univ.)</a:t>
                </a:r>
              </a:p>
            </p:txBody>
          </p:sp>
        </p:grpSp>
        <p:grpSp>
          <p:nvGrpSpPr>
            <p:cNvPr id="39" name="그룹 38"/>
            <p:cNvGrpSpPr/>
            <p:nvPr/>
          </p:nvGrpSpPr>
          <p:grpSpPr>
            <a:xfrm>
              <a:off x="301080" y="2983138"/>
              <a:ext cx="8314505" cy="1888606"/>
              <a:chOff x="301080" y="2983138"/>
              <a:chExt cx="8314505" cy="1888606"/>
            </a:xfrm>
          </p:grpSpPr>
          <p:pic>
            <p:nvPicPr>
              <p:cNvPr id="12" name="Picture 2" descr="H:\ERC\ERC발표자료\사진\이준환교수님.jpg"/>
              <p:cNvPicPr preferRelativeResize="0"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80" t="1503" r="3190" b="1821"/>
              <a:stretch>
                <a:fillRect/>
              </a:stretch>
            </p:blipFill>
            <p:spPr bwMode="auto">
              <a:xfrm>
                <a:off x="301080" y="2996952"/>
                <a:ext cx="1146113" cy="1307686"/>
              </a:xfrm>
              <a:prstGeom prst="roundRect">
                <a:avLst>
                  <a:gd name="adj" fmla="val 3839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scene3d>
                <a:camera prst="orthographicFront"/>
                <a:lightRig rig="threePt" dir="t"/>
              </a:scene3d>
              <a:sp3d contourW="25400">
                <a:bevelT w="6350"/>
                <a:contourClr>
                  <a:srgbClr val="0858A0"/>
                </a:contourClr>
              </a:sp3d>
              <a:extLst/>
            </p:spPr>
          </p:pic>
          <p:pic>
            <p:nvPicPr>
              <p:cNvPr id="13" name="Picture 3" descr="H:\ERC\ERC발표자료\사진\김장호교수님.jpg"/>
              <p:cNvPicPr preferRelativeResize="0"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 bwMode="auto">
              <a:xfrm>
                <a:off x="1547664" y="3009243"/>
                <a:ext cx="1135614" cy="1283103"/>
              </a:xfrm>
              <a:prstGeom prst="roundRect">
                <a:avLst>
                  <a:gd name="adj" fmla="val 3839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scene3d>
                <a:camera prst="orthographicFront"/>
                <a:lightRig rig="threePt" dir="t"/>
              </a:scene3d>
              <a:sp3d contourW="25400">
                <a:bevelT w="6350"/>
                <a:contourClr>
                  <a:srgbClr val="0858A0"/>
                </a:contourClr>
              </a:sp3d>
              <a:extLst/>
            </p:spPr>
          </p:pic>
          <p:sp>
            <p:nvSpPr>
              <p:cNvPr id="14" name="TextBox 13"/>
              <p:cNvSpPr txBox="1"/>
              <p:nvPr/>
            </p:nvSpPr>
            <p:spPr>
              <a:xfrm>
                <a:off x="301080" y="4336083"/>
                <a:ext cx="11461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31750">
                  <a:bevelT w="19050" h="146050"/>
                  <a:contourClr>
                    <a:schemeClr val="bg1"/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altLang="ko-KR" sz="1200" spc="-100" dirty="0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30" pitchFamily="18" charset="-127"/>
                    <a:ea typeface="-윤고딕330" pitchFamily="18" charset="-127"/>
                    <a:cs typeface="Arial" pitchFamily="34" charset="0"/>
                  </a:rPr>
                  <a:t>Lee, </a:t>
                </a:r>
                <a:r>
                  <a:rPr lang="en-US" altLang="ko-KR" sz="1200" spc="-100" dirty="0" err="1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30" pitchFamily="18" charset="-127"/>
                    <a:ea typeface="-윤고딕330" pitchFamily="18" charset="-127"/>
                    <a:cs typeface="Arial" pitchFamily="34" charset="0"/>
                  </a:rPr>
                  <a:t>Junwhan</a:t>
                </a:r>
                <a:endParaRPr lang="ko-KR" altLang="en-US" sz="1200" spc="-100" dirty="0" smtClean="0">
                  <a:solidFill>
                    <a:srgbClr val="000000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-윤고딕330" pitchFamily="18" charset="-127"/>
                  <a:ea typeface="-윤고딕330" pitchFamily="18" charset="-127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en-US" altLang="ko-KR" sz="1200" spc="-100" dirty="0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30" pitchFamily="18" charset="-127"/>
                    <a:ea typeface="-윤고딕330" pitchFamily="18" charset="-127"/>
                    <a:cs typeface="Arial" pitchFamily="34" charset="0"/>
                  </a:rPr>
                  <a:t>(</a:t>
                </a:r>
                <a:r>
                  <a:rPr lang="en-US" altLang="ko-KR" sz="1200" spc="-100" dirty="0" err="1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30" pitchFamily="18" charset="-127"/>
                    <a:ea typeface="-윤고딕330" pitchFamily="18" charset="-127"/>
                    <a:cs typeface="Arial" pitchFamily="34" charset="0"/>
                  </a:rPr>
                  <a:t>Yonsei</a:t>
                </a:r>
                <a:r>
                  <a:rPr lang="en-US" altLang="ko-KR" sz="1200" spc="-100" dirty="0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30" pitchFamily="18" charset="-127"/>
                    <a:ea typeface="-윤고딕330" pitchFamily="18" charset="-127"/>
                    <a:cs typeface="Arial" pitchFamily="34" charset="0"/>
                  </a:rPr>
                  <a:t> Univ.)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547664" y="4313212"/>
                <a:ext cx="1135614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31750">
                  <a:bevelT w="19050" h="146050"/>
                  <a:contourClr>
                    <a:schemeClr val="bg1"/>
                  </a:contourClr>
                </a:sp3d>
              </a:bodyPr>
              <a:lstStyle/>
              <a:p>
                <a:pPr algn="ctr">
                  <a:defRPr/>
                </a:pPr>
                <a:r>
                  <a:rPr lang="en-US" altLang="ko-KR" sz="1200" spc="-100" dirty="0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30" pitchFamily="18" charset="-127"/>
                    <a:ea typeface="-윤고딕330" pitchFamily="18" charset="-127"/>
                    <a:cs typeface="Arial" pitchFamily="34" charset="0"/>
                  </a:rPr>
                  <a:t>Kim, Jay </a:t>
                </a:r>
                <a:r>
                  <a:rPr lang="en-US" altLang="ko-KR" sz="1200" spc="-100" dirty="0" err="1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30" pitchFamily="18" charset="-127"/>
                    <a:ea typeface="-윤고딕330" pitchFamily="18" charset="-127"/>
                    <a:cs typeface="Arial" pitchFamily="34" charset="0"/>
                  </a:rPr>
                  <a:t>Jangho</a:t>
                </a:r>
                <a:endParaRPr lang="ko-KR" altLang="en-US" sz="1200" spc="-100" dirty="0" smtClean="0">
                  <a:solidFill>
                    <a:srgbClr val="000000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-윤고딕330" pitchFamily="18" charset="-127"/>
                  <a:ea typeface="-윤고딕330" pitchFamily="18" charset="-127"/>
                  <a:cs typeface="Arial" pitchFamily="34" charset="0"/>
                </a:endParaRPr>
              </a:p>
              <a:p>
                <a:pPr algn="ctr">
                  <a:defRPr/>
                </a:pPr>
                <a:r>
                  <a:rPr lang="en-US" altLang="ko-KR" sz="1200" spc="-100" dirty="0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30" pitchFamily="18" charset="-127"/>
                    <a:ea typeface="-윤고딕330" pitchFamily="18" charset="-127"/>
                    <a:cs typeface="Arial" pitchFamily="34" charset="0"/>
                  </a:rPr>
                  <a:t>(</a:t>
                </a:r>
                <a:r>
                  <a:rPr lang="en-US" altLang="ko-KR" sz="1200" spc="-100" dirty="0" err="1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30" pitchFamily="18" charset="-127"/>
                    <a:ea typeface="-윤고딕330" pitchFamily="18" charset="-127"/>
                    <a:cs typeface="Arial" pitchFamily="34" charset="0"/>
                  </a:rPr>
                  <a:t>Yonsei</a:t>
                </a:r>
                <a:r>
                  <a:rPr lang="en-US" altLang="ko-KR" sz="1200" spc="-100" dirty="0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30" pitchFamily="18" charset="-127"/>
                    <a:ea typeface="-윤고딕330" pitchFamily="18" charset="-127"/>
                    <a:cs typeface="Arial" pitchFamily="34" charset="0"/>
                  </a:rPr>
                  <a:t> Univ.)</a:t>
                </a: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2729267" y="4313212"/>
                <a:ext cx="1102569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31750">
                  <a:bevelT w="19050" h="146050"/>
                  <a:contourClr>
                    <a:schemeClr val="bg1"/>
                  </a:contourClr>
                </a:sp3d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200" spc="-100" dirty="0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30" pitchFamily="18" charset="-127"/>
                    <a:ea typeface="-윤고딕330" pitchFamily="18" charset="-127"/>
                    <a:cs typeface="Arial" pitchFamily="34" charset="0"/>
                  </a:rPr>
                  <a:t>Kim, </a:t>
                </a:r>
                <a:r>
                  <a:rPr kumimoji="1" lang="en-US" altLang="ko-KR" sz="1200" spc="-100" dirty="0" err="1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30" pitchFamily="18" charset="-127"/>
                    <a:ea typeface="-윤고딕330" pitchFamily="18" charset="-127"/>
                    <a:cs typeface="Arial" pitchFamily="34" charset="0"/>
                  </a:rPr>
                  <a:t>Seunguk</a:t>
                </a:r>
                <a:endParaRPr kumimoji="1" lang="ko-KR" altLang="en-US" sz="1200" spc="-100" dirty="0">
                  <a:solidFill>
                    <a:srgbClr val="000000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-윤고딕330" pitchFamily="18" charset="-127"/>
                  <a:ea typeface="-윤고딕330" pitchFamily="18" charset="-127"/>
                  <a:cs typeface="Arial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200" spc="-100" dirty="0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30" pitchFamily="18" charset="-127"/>
                    <a:ea typeface="-윤고딕330" pitchFamily="18" charset="-127"/>
                    <a:cs typeface="Arial" pitchFamily="34" charset="0"/>
                  </a:rPr>
                  <a:t>(</a:t>
                </a:r>
                <a:r>
                  <a:rPr kumimoji="1" lang="en-US" altLang="ko-KR" sz="1200" spc="-100" dirty="0" err="1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30" pitchFamily="18" charset="-127"/>
                    <a:ea typeface="-윤고딕330" pitchFamily="18" charset="-127"/>
                    <a:cs typeface="Arial" pitchFamily="34" charset="0"/>
                  </a:rPr>
                  <a:t>Sejong</a:t>
                </a:r>
                <a:r>
                  <a:rPr kumimoji="1" lang="en-US" altLang="ko-KR" sz="1200" spc="-100" dirty="0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30" pitchFamily="18" charset="-127"/>
                    <a:ea typeface="-윤고딕330" pitchFamily="18" charset="-127"/>
                    <a:cs typeface="Arial" pitchFamily="34" charset="0"/>
                  </a:rPr>
                  <a:t> Univ.)</a:t>
                </a:r>
                <a:endParaRPr kumimoji="1" lang="en-US" altLang="ko-KR" sz="1200" spc="-100" dirty="0">
                  <a:solidFill>
                    <a:srgbClr val="000000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-윤고딕330" pitchFamily="18" charset="-127"/>
                  <a:ea typeface="-윤고딕330" pitchFamily="18" charset="-127"/>
                  <a:cs typeface="Arial" pitchFamily="34" charset="0"/>
                </a:endParaRPr>
              </a:p>
            </p:txBody>
          </p:sp>
          <p:pic>
            <p:nvPicPr>
              <p:cNvPr id="17" name="Picture 2" descr="H:\ERC\ERC발표자료\사진\김승억교수님.gif"/>
              <p:cNvPicPr preferRelativeResize="0">
                <a:picLocks noChangeArrowheads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2373" t="3846" r="20286" b="42276"/>
              <a:stretch/>
            </p:blipFill>
            <p:spPr bwMode="auto">
              <a:xfrm>
                <a:off x="2712746" y="3009243"/>
                <a:ext cx="1135613" cy="1274150"/>
              </a:xfrm>
              <a:prstGeom prst="roundRect">
                <a:avLst>
                  <a:gd name="adj" fmla="val 3839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scene3d>
                <a:camera prst="orthographicFront"/>
                <a:lightRig rig="threePt" dir="t"/>
              </a:scene3d>
              <a:sp3d contourW="25400">
                <a:bevelT w="6350"/>
                <a:contourClr>
                  <a:srgbClr val="0858A0"/>
                </a:contourClr>
              </a:sp3d>
              <a:extLst/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3929063" y="4317746"/>
                <a:ext cx="1135613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31750">
                  <a:bevelT w="19050" h="146050"/>
                  <a:contourClr>
                    <a:schemeClr val="bg1"/>
                  </a:contourClr>
                </a:sp3d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200" spc="-100" dirty="0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30" pitchFamily="18" charset="-127"/>
                    <a:ea typeface="-윤고딕330" pitchFamily="18" charset="-127"/>
                    <a:cs typeface="Arial" pitchFamily="34" charset="0"/>
                  </a:rPr>
                  <a:t>Moon, </a:t>
                </a:r>
                <a:r>
                  <a:rPr kumimoji="1" lang="en-US" altLang="ko-KR" sz="1200" spc="-100" dirty="0" err="1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30" pitchFamily="18" charset="-127"/>
                    <a:ea typeface="-윤고딕330" pitchFamily="18" charset="-127"/>
                    <a:cs typeface="Arial" pitchFamily="34" charset="0"/>
                  </a:rPr>
                  <a:t>Seongho</a:t>
                </a:r>
                <a:endParaRPr kumimoji="1" lang="ko-KR" altLang="en-US" sz="1200" spc="-100" dirty="0">
                  <a:solidFill>
                    <a:srgbClr val="000000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-윤고딕330" pitchFamily="18" charset="-127"/>
                  <a:ea typeface="-윤고딕330" pitchFamily="18" charset="-127"/>
                  <a:cs typeface="Arial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200" spc="-100" dirty="0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30" pitchFamily="18" charset="-127"/>
                    <a:ea typeface="-윤고딕330" pitchFamily="18" charset="-127"/>
                    <a:cs typeface="Arial" pitchFamily="34" charset="0"/>
                  </a:rPr>
                  <a:t>(Seoul Science and Tech. Univ.)</a:t>
                </a:r>
                <a:endParaRPr kumimoji="1" lang="en-US" altLang="ko-KR" sz="1200" spc="-100" dirty="0">
                  <a:solidFill>
                    <a:srgbClr val="000000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-윤고딕330" pitchFamily="18" charset="-127"/>
                  <a:ea typeface="-윤고딕330" pitchFamily="18" charset="-127"/>
                  <a:cs typeface="Arial" pitchFamily="34" charset="0"/>
                </a:endParaRPr>
              </a:p>
            </p:txBody>
          </p:sp>
          <p:pic>
            <p:nvPicPr>
              <p:cNvPr id="19" name="Picture 3" descr="H:\ERC\ERC발표자료\사진\문성호교수님.gif"/>
              <p:cNvPicPr preferRelativeResize="0"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29063" y="3009244"/>
                <a:ext cx="1135614" cy="1274150"/>
              </a:xfrm>
              <a:prstGeom prst="roundRect">
                <a:avLst>
                  <a:gd name="adj" fmla="val 3839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scene3d>
                <a:camera prst="orthographicFront"/>
                <a:lightRig rig="threePt" dir="t"/>
              </a:scene3d>
              <a:sp3d contourW="25400">
                <a:bevelT w="6350"/>
                <a:contourClr>
                  <a:srgbClr val="0858A0"/>
                </a:contourClr>
              </a:sp3d>
              <a:extLst/>
            </p:spPr>
          </p:pic>
          <p:sp>
            <p:nvSpPr>
              <p:cNvPr id="36" name="직사각형 35"/>
              <p:cNvSpPr/>
              <p:nvPr/>
            </p:nvSpPr>
            <p:spPr>
              <a:xfrm>
                <a:off x="301080" y="2983138"/>
                <a:ext cx="8314505" cy="1677018"/>
              </a:xfrm>
              <a:prstGeom prst="rect">
                <a:avLst/>
              </a:prstGeom>
              <a:noFill/>
              <a:ln w="47625">
                <a:gradFill>
                  <a:gsLst>
                    <a:gs pos="0">
                      <a:schemeClr val="bg1"/>
                    </a:gs>
                    <a:gs pos="5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pPr algn="r"/>
                <a:r>
                  <a:rPr lang="en-US" altLang="ko-KR" sz="2400" dirty="0" smtClean="0">
                    <a:latin typeface="-2002" pitchFamily="18" charset="-127"/>
                    <a:ea typeface="-2002" pitchFamily="18" charset="-127"/>
                  </a:rPr>
                  <a:t>Area II</a:t>
                </a:r>
                <a:endParaRPr lang="ko-KR" altLang="en-US" sz="2400" dirty="0">
                  <a:latin typeface="-2002" pitchFamily="18" charset="-127"/>
                  <a:ea typeface="-2002" pitchFamily="18" charset="-127"/>
                </a:endParaRPr>
              </a:p>
            </p:txBody>
          </p:sp>
        </p:grpSp>
        <p:grpSp>
          <p:nvGrpSpPr>
            <p:cNvPr id="41" name="그룹 40"/>
            <p:cNvGrpSpPr/>
            <p:nvPr/>
          </p:nvGrpSpPr>
          <p:grpSpPr>
            <a:xfrm>
              <a:off x="301080" y="4868170"/>
              <a:ext cx="8314505" cy="1691759"/>
              <a:chOff x="361951" y="4868170"/>
              <a:chExt cx="8314505" cy="1691759"/>
            </a:xfrm>
          </p:grpSpPr>
          <p:pic>
            <p:nvPicPr>
              <p:cNvPr id="20" name="Picture 2" descr="H:\ERC\ERC발표자료\사진\강호정교수님.jpg"/>
              <p:cNvPicPr preferRelativeResize="0">
                <a:picLocks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9055"/>
              <a:stretch/>
            </p:blipFill>
            <p:spPr bwMode="auto">
              <a:xfrm>
                <a:off x="6269494" y="4869160"/>
                <a:ext cx="1135613" cy="1296037"/>
              </a:xfrm>
              <a:prstGeom prst="roundRect">
                <a:avLst>
                  <a:gd name="adj" fmla="val 3839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scene3d>
                <a:camera prst="orthographicFront"/>
                <a:lightRig rig="threePt" dir="t"/>
              </a:scene3d>
              <a:sp3d contourW="25400">
                <a:bevelT w="6350"/>
                <a:contourClr>
                  <a:srgbClr val="0858A0"/>
                </a:contourClr>
              </a:sp3d>
              <a:extLst/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6269494" y="6190597"/>
                <a:ext cx="1135613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31750">
                  <a:bevelT w="19050" h="146050"/>
                  <a:contourClr>
                    <a:schemeClr val="bg1"/>
                  </a:contourClr>
                </a:sp3d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200" spc="-100" dirty="0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30" pitchFamily="18" charset="-127"/>
                    <a:ea typeface="-윤고딕330" pitchFamily="18" charset="-127"/>
                    <a:cs typeface="Arial" pitchFamily="34" charset="0"/>
                  </a:rPr>
                  <a:t>Kang, </a:t>
                </a:r>
                <a:r>
                  <a:rPr kumimoji="1" lang="en-US" altLang="ko-KR" sz="1200" spc="-100" dirty="0" err="1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30" pitchFamily="18" charset="-127"/>
                    <a:ea typeface="-윤고딕330" pitchFamily="18" charset="-127"/>
                    <a:cs typeface="Arial" pitchFamily="34" charset="0"/>
                  </a:rPr>
                  <a:t>Hojeong</a:t>
                </a:r>
                <a:endParaRPr kumimoji="1" lang="ko-KR" altLang="en-US" sz="1200" spc="-100" dirty="0">
                  <a:solidFill>
                    <a:srgbClr val="000000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-윤고딕330" pitchFamily="18" charset="-127"/>
                  <a:ea typeface="-윤고딕330" pitchFamily="18" charset="-127"/>
                  <a:cs typeface="Arial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200" spc="-100" dirty="0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30" pitchFamily="18" charset="-127"/>
                    <a:ea typeface="-윤고딕330" pitchFamily="18" charset="-127"/>
                    <a:cs typeface="Arial" pitchFamily="34" charset="0"/>
                  </a:rPr>
                  <a:t>(</a:t>
                </a:r>
                <a:r>
                  <a:rPr kumimoji="1" lang="en-US" altLang="ko-KR" sz="1200" spc="-100" dirty="0" err="1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30" pitchFamily="18" charset="-127"/>
                    <a:ea typeface="-윤고딕330" pitchFamily="18" charset="-127"/>
                    <a:cs typeface="Arial" pitchFamily="34" charset="0"/>
                  </a:rPr>
                  <a:t>Yonsei</a:t>
                </a:r>
                <a:r>
                  <a:rPr kumimoji="1" lang="en-US" altLang="ko-KR" sz="1200" spc="-100" dirty="0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30" pitchFamily="18" charset="-127"/>
                    <a:ea typeface="-윤고딕330" pitchFamily="18" charset="-127"/>
                    <a:cs typeface="Arial" pitchFamily="34" charset="0"/>
                  </a:rPr>
                  <a:t> Univ.)</a:t>
                </a:r>
                <a:endParaRPr kumimoji="1" lang="en-US" altLang="ko-KR" sz="1200" spc="-100" dirty="0">
                  <a:solidFill>
                    <a:srgbClr val="000000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-윤고딕330" pitchFamily="18" charset="-127"/>
                  <a:ea typeface="-윤고딕330" pitchFamily="18" charset="-127"/>
                  <a:cs typeface="Arial" pitchFamily="34" charset="0"/>
                </a:endParaRPr>
              </a:p>
            </p:txBody>
          </p:sp>
          <p:pic>
            <p:nvPicPr>
              <p:cNvPr id="22" name="Picture 3" descr="H:\ERC\ERC발표자료\사진\이종인교수님.jpg"/>
              <p:cNvPicPr preferRelativeResize="0">
                <a:picLocks noChangeArrowheads="1"/>
              </p:cNvPicPr>
              <p:nvPr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000" t="16646" b="42629"/>
              <a:stretch/>
            </p:blipFill>
            <p:spPr bwMode="auto">
              <a:xfrm>
                <a:off x="7540844" y="4869160"/>
                <a:ext cx="1135612" cy="1286441"/>
              </a:xfrm>
              <a:prstGeom prst="roundRect">
                <a:avLst>
                  <a:gd name="adj" fmla="val 3839"/>
                </a:avLst>
              </a:prstGeom>
              <a:solidFill>
                <a:srgbClr val="FFFFFF">
                  <a:shade val="85000"/>
                </a:srgbClr>
              </a:solidFill>
              <a:ln>
                <a:noFill/>
              </a:ln>
              <a:effectLst>
                <a:reflection blurRad="12700" stA="38000" endPos="28000" dist="5000" dir="5400000" sy="-100000" algn="bl" rotWithShape="0"/>
              </a:effectLst>
              <a:scene3d>
                <a:camera prst="orthographicFront"/>
                <a:lightRig rig="threePt" dir="t"/>
              </a:scene3d>
              <a:sp3d contourW="25400">
                <a:bevelT w="6350"/>
                <a:contourClr>
                  <a:srgbClr val="0858A0"/>
                </a:contourClr>
              </a:sp3d>
              <a:extLst/>
            </p:spPr>
          </p:pic>
          <p:sp>
            <p:nvSpPr>
              <p:cNvPr id="23" name="TextBox 22"/>
              <p:cNvSpPr txBox="1"/>
              <p:nvPr/>
            </p:nvSpPr>
            <p:spPr>
              <a:xfrm>
                <a:off x="7557366" y="6190597"/>
                <a:ext cx="110256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  <a:scene3d>
                  <a:camera prst="orthographicFront"/>
                  <a:lightRig rig="threePt" dir="t"/>
                </a:scene3d>
                <a:sp3d contourW="31750">
                  <a:bevelT w="19050" h="146050"/>
                  <a:contourClr>
                    <a:schemeClr val="bg1"/>
                  </a:contourClr>
                </a:sp3d>
              </a:bodyPr>
              <a:lstStyle/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200" spc="-100" dirty="0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30" pitchFamily="18" charset="-127"/>
                    <a:ea typeface="-윤고딕330" pitchFamily="18" charset="-127"/>
                    <a:cs typeface="Arial" pitchFamily="34" charset="0"/>
                  </a:rPr>
                  <a:t>Lee, </a:t>
                </a:r>
                <a:r>
                  <a:rPr kumimoji="1" lang="en-US" altLang="ko-KR" sz="1200" spc="-100" dirty="0" err="1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30" pitchFamily="18" charset="-127"/>
                    <a:ea typeface="-윤고딕330" pitchFamily="18" charset="-127"/>
                    <a:cs typeface="Arial" pitchFamily="34" charset="0"/>
                  </a:rPr>
                  <a:t>Jongin</a:t>
                </a:r>
                <a:endParaRPr kumimoji="1" lang="ko-KR" altLang="en-US" sz="1200" spc="-100" dirty="0">
                  <a:solidFill>
                    <a:srgbClr val="000000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-윤고딕330" pitchFamily="18" charset="-127"/>
                  <a:ea typeface="-윤고딕330" pitchFamily="18" charset="-127"/>
                  <a:cs typeface="Arial" pitchFamily="34" charset="0"/>
                </a:endParaRPr>
              </a:p>
              <a:p>
                <a:pPr algn="ctr"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r>
                  <a:rPr kumimoji="1" lang="en-US" altLang="ko-KR" sz="1200" spc="-100" dirty="0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30" pitchFamily="18" charset="-127"/>
                    <a:ea typeface="-윤고딕330" pitchFamily="18" charset="-127"/>
                    <a:cs typeface="Arial" pitchFamily="34" charset="0"/>
                  </a:rPr>
                  <a:t>(</a:t>
                </a:r>
                <a:r>
                  <a:rPr kumimoji="1" lang="en-US" altLang="ko-KR" sz="1200" spc="-100" dirty="0" err="1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30" pitchFamily="18" charset="-127"/>
                    <a:ea typeface="-윤고딕330" pitchFamily="18" charset="-127"/>
                    <a:cs typeface="Arial" pitchFamily="34" charset="0"/>
                  </a:rPr>
                  <a:t>Joennam</a:t>
                </a:r>
                <a:r>
                  <a:rPr kumimoji="1" lang="en-US" altLang="ko-KR" sz="1200" spc="-100" dirty="0" smtClean="0">
                    <a:solidFill>
                      <a:srgbClr val="000000"/>
                    </a:solidFill>
                    <a:effectLst>
                      <a:outerShdw blurRad="50800" dist="50800" dir="2700000" algn="tl" rotWithShape="0">
                        <a:prstClr val="black">
                          <a:alpha val="40000"/>
                        </a:prstClr>
                      </a:outerShdw>
                    </a:effectLst>
                    <a:latin typeface="-윤고딕330" pitchFamily="18" charset="-127"/>
                    <a:ea typeface="-윤고딕330" pitchFamily="18" charset="-127"/>
                    <a:cs typeface="Arial" pitchFamily="34" charset="0"/>
                  </a:rPr>
                  <a:t> Univ.)</a:t>
                </a:r>
                <a:endParaRPr kumimoji="1" lang="en-US" altLang="ko-KR" sz="1200" spc="-100" dirty="0">
                  <a:solidFill>
                    <a:srgbClr val="000000"/>
                  </a:solidFill>
                  <a:effectLst>
                    <a:outerShdw blurRad="50800" dist="50800" dir="2700000" algn="tl" rotWithShape="0">
                      <a:prstClr val="black">
                        <a:alpha val="40000"/>
                      </a:prstClr>
                    </a:outerShdw>
                  </a:effectLst>
                  <a:latin typeface="-윤고딕330" pitchFamily="18" charset="-127"/>
                  <a:ea typeface="-윤고딕330" pitchFamily="18" charset="-127"/>
                  <a:cs typeface="Arial" pitchFamily="34" charset="0"/>
                </a:endParaRPr>
              </a:p>
            </p:txBody>
          </p:sp>
          <p:sp>
            <p:nvSpPr>
              <p:cNvPr id="38" name="직사각형 37"/>
              <p:cNvSpPr/>
              <p:nvPr/>
            </p:nvSpPr>
            <p:spPr>
              <a:xfrm>
                <a:off x="361951" y="4868170"/>
                <a:ext cx="8314505" cy="1677018"/>
              </a:xfrm>
              <a:prstGeom prst="rect">
                <a:avLst/>
              </a:prstGeom>
              <a:noFill/>
              <a:ln w="47625">
                <a:gradFill>
                  <a:gsLst>
                    <a:gs pos="0">
                      <a:schemeClr val="bg1"/>
                    </a:gs>
                    <a:gs pos="50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t"/>
              <a:lstStyle/>
              <a:p>
                <a:r>
                  <a:rPr lang="en-US" altLang="ko-KR" sz="2400" dirty="0" smtClean="0">
                    <a:latin typeface="-2002" pitchFamily="18" charset="-127"/>
                    <a:ea typeface="-2002" pitchFamily="18" charset="-127"/>
                  </a:rPr>
                  <a:t>Area III</a:t>
                </a:r>
                <a:endParaRPr lang="ko-KR" altLang="en-US" sz="2400" dirty="0">
                  <a:latin typeface="-2002" pitchFamily="18" charset="-127"/>
                  <a:ea typeface="-2002" pitchFamily="18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6916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40"/>
          <p:cNvSpPr>
            <a:spLocks noGrp="1"/>
          </p:cNvSpPr>
          <p:nvPr>
            <p:ph type="sldNum" sz="quarter" idx="4294967295"/>
          </p:nvPr>
        </p:nvSpPr>
        <p:spPr>
          <a:xfrm>
            <a:off x="7705725" y="6572250"/>
            <a:ext cx="1162050" cy="200025"/>
          </a:xfrm>
          <a:prstGeom prst="rect">
            <a:avLst/>
          </a:prstGeom>
        </p:spPr>
        <p:txBody>
          <a:bodyPr/>
          <a:lstStyle/>
          <a:p>
            <a:fld id="{2151DA39-6FA3-4B61-905C-978B5AF2598E}" type="slidenum">
              <a:rPr lang="ko-KR" altLang="en-US" smtClean="0">
                <a:solidFill>
                  <a:srgbClr val="FFFFFF"/>
                </a:solidFill>
              </a:rPr>
              <a:pPr/>
              <a:t>11</a:t>
            </a:fld>
            <a:endParaRPr lang="ko-KR" altLang="en-US">
              <a:solidFill>
                <a:srgbClr val="FFFFFF"/>
              </a:solidFill>
            </a:endParaRPr>
          </a:p>
        </p:txBody>
      </p:sp>
      <p:sp>
        <p:nvSpPr>
          <p:cNvPr id="6" name="슬라이드 번호 개체 틀 2"/>
          <p:cNvSpPr txBox="1">
            <a:spLocks/>
          </p:cNvSpPr>
          <p:nvPr/>
        </p:nvSpPr>
        <p:spPr>
          <a:xfrm>
            <a:off x="7705725" y="6572250"/>
            <a:ext cx="1162050" cy="2000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algn="r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bg1"/>
                </a:solidFill>
                <a:latin typeface="-2002" pitchFamily="18" charset="-127"/>
                <a:ea typeface="-2002" pitchFamily="18" charset="-127"/>
                <a:cs typeface="+mn-cs"/>
              </a:defRPr>
            </a:lvl1pPr>
            <a:lvl2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2pPr>
            <a:lvl3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3pPr>
            <a:lvl4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4pPr>
            <a:lvl5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5pPr>
            <a:lvl6pPr marL="22860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6pPr>
            <a:lvl7pPr marL="27432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7pPr>
            <a:lvl8pPr marL="32004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8pPr>
            <a:lvl9pPr marL="3657600" algn="l" defTabSz="914400" rtl="0" eaLnBrk="1" latinLnBrk="1" hangingPunct="1">
              <a:defRPr kumimoji="1" sz="2000" kern="12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  <a:cs typeface="+mn-cs"/>
              </a:defRPr>
            </a:lvl9pPr>
          </a:lstStyle>
          <a:p>
            <a:fld id="{2151DA39-6FA3-4B61-905C-978B5AF2598E}" type="slidenum">
              <a:rPr lang="ko-KR" altLang="en-US" smtClean="0">
                <a:solidFill>
                  <a:srgbClr val="FFFFFF"/>
                </a:solidFill>
              </a:rPr>
              <a:pPr/>
              <a:t>11</a:t>
            </a:fld>
            <a:endParaRPr lang="ko-KR" altLang="en-US">
              <a:solidFill>
                <a:srgbClr val="FFFFFF"/>
              </a:solidFill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12" y="1844824"/>
            <a:ext cx="8423976" cy="4675246"/>
          </a:xfrm>
          <a:prstGeom prst="rect">
            <a:avLst/>
          </a:prstGeom>
        </p:spPr>
      </p:pic>
      <p:grpSp>
        <p:nvGrpSpPr>
          <p:cNvPr id="12" name="그룹 63"/>
          <p:cNvGrpSpPr/>
          <p:nvPr/>
        </p:nvGrpSpPr>
        <p:grpSpPr>
          <a:xfrm>
            <a:off x="131805" y="1449890"/>
            <a:ext cx="9144019" cy="776010"/>
            <a:chOff x="131805" y="1012568"/>
            <a:chExt cx="9144019" cy="776010"/>
          </a:xfrm>
        </p:grpSpPr>
        <p:pic>
          <p:nvPicPr>
            <p:cNvPr id="13" name="Picture 3" descr="\\서버\$양디자인$\연세대학교-ppt\jpg방\바-1.png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131805" y="1012568"/>
              <a:ext cx="9144019" cy="7760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360012" y="1279268"/>
              <a:ext cx="8423976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011645"/>
                </a:contourClr>
              </a:sp3d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pc="-7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윤고딕330" pitchFamily="18" charset="-127"/>
                  <a:ea typeface="-윤고딕330" pitchFamily="18" charset="-127"/>
                  <a:cs typeface="Arial" pitchFamily="34" charset="0"/>
                </a:rPr>
                <a:t>Infrastructure Adaptation for Climate Change</a:t>
              </a:r>
              <a:endParaRPr lang="ko-KR" altLang="en-US" spc="-7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윤고딕330" pitchFamily="18" charset="-127"/>
                <a:ea typeface="-윤고딕330" pitchFamily="18" charset="-127"/>
                <a:cs typeface="Arial" pitchFamily="34" charset="0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755576" y="3135694"/>
            <a:ext cx="29523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General climate change scenarios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Reactive approach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Scattered strategies</a:t>
            </a:r>
            <a:endParaRPr lang="ko-KR" altLang="en-US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422" y="3135694"/>
            <a:ext cx="34495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Climate change scenarios for infrastructure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Proactive approach</a:t>
            </a: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Integrated strategies</a:t>
            </a:r>
            <a:endParaRPr lang="ko-KR" altLang="en-US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sp>
        <p:nvSpPr>
          <p:cNvPr id="18" name="제목 1"/>
          <p:cNvSpPr txBox="1">
            <a:spLocks/>
          </p:cNvSpPr>
          <p:nvPr/>
        </p:nvSpPr>
        <p:spPr>
          <a:xfrm>
            <a:off x="361951" y="347208"/>
            <a:ext cx="7134224" cy="633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Research Contributions</a:t>
            </a:r>
            <a:endParaRPr lang="ko-KR" altLang="en-US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480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2414588" y="2855831"/>
            <a:ext cx="4314825" cy="11463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25400">
              <a:bevelT w="6350" h="63500"/>
              <a:contourClr>
                <a:schemeClr val="bg1"/>
              </a:contourClr>
            </a:sp3d>
          </a:bodyPr>
          <a:lstStyle/>
          <a:p>
            <a:pPr marL="514350" indent="-514350" algn="ctr" fontAlgn="base">
              <a:lnSpc>
                <a:spcPct val="120000"/>
              </a:lnSpc>
              <a:spcBef>
                <a:spcPts val="1000"/>
              </a:spcBef>
              <a:spcAft>
                <a:spcPct val="0"/>
              </a:spcAft>
            </a:pPr>
            <a:r>
              <a:rPr kumimoji="1" lang="en-US" altLang="ko-KR" sz="6000" dirty="0" smtClean="0">
                <a:gradFill>
                  <a:gsLst>
                    <a:gs pos="14000">
                      <a:srgbClr val="092F6E"/>
                    </a:gs>
                    <a:gs pos="59000">
                      <a:srgbClr val="20BDEB"/>
                    </a:gs>
                  </a:gsLst>
                  <a:lin ang="5400000" scaled="0"/>
                </a:gradFill>
                <a:effectLst>
                  <a:outerShdw blurRad="50800" dist="50800" dir="2700000" algn="tl" rotWithShape="0">
                    <a:prstClr val="black">
                      <a:alpha val="40000"/>
                    </a:prstClr>
                  </a:outerShdw>
                  <a:reflection blurRad="6350" stA="50000" endA="300" endPos="50000" dist="29997" dir="5400000" sy="-100000" algn="bl" rotWithShape="0"/>
                </a:effectLst>
                <a:latin typeface="-2002" pitchFamily="18" charset="-127"/>
                <a:ea typeface="-2002" pitchFamily="18" charset="-127"/>
              </a:rPr>
              <a:t>Thank you</a:t>
            </a:r>
            <a:endParaRPr kumimoji="1" lang="ko-KR" altLang="en-US" sz="6000" dirty="0">
              <a:gradFill>
                <a:gsLst>
                  <a:gs pos="14000">
                    <a:srgbClr val="092F6E"/>
                  </a:gs>
                  <a:gs pos="59000">
                    <a:srgbClr val="20BDEB"/>
                  </a:gs>
                </a:gsLst>
                <a:lin ang="5400000" scaled="0"/>
              </a:gradFill>
              <a:effectLst>
                <a:outerShdw blurRad="50800" dist="50800" dir="2700000" algn="tl" rotWithShape="0">
                  <a:prstClr val="black">
                    <a:alpha val="40000"/>
                  </a:prstClr>
                </a:outerShdw>
                <a:reflection blurRad="6350" stA="50000" endA="300" endPos="50000" dist="29997" dir="5400000" sy="-100000" algn="bl" rotWithShape="0"/>
              </a:effectLst>
              <a:latin typeface="-2002" pitchFamily="18" charset="-127"/>
              <a:ea typeface="-2002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8519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ko-KR" sz="2800" dirty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The Green Infrastructure Technology for Climate Change (GIT4CC) </a:t>
            </a:r>
            <a:r>
              <a:rPr lang="en-US" altLang="ko-KR" sz="28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center aims </a:t>
            </a:r>
            <a:r>
              <a:rPr lang="en-US" altLang="ko-KR" sz="2800" dirty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to develop civil infrastructure adaptation </a:t>
            </a:r>
            <a:r>
              <a:rPr lang="en-US" altLang="ko-KR" sz="28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technologies based </a:t>
            </a:r>
            <a:r>
              <a:rPr lang="en-US" altLang="ko-KR" sz="2800" dirty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on mid- and long-term predictions of climate changes.</a:t>
            </a:r>
            <a:endParaRPr lang="ko-KR" altLang="en-US" sz="2800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pic>
        <p:nvPicPr>
          <p:cNvPr id="4" name="Picture 2" descr="\\jang\연세대PPT\jpg\5-01.png"/>
          <p:cNvPicPr>
            <a:picLocks noChangeAspect="1" noChangeArrowheads="1"/>
          </p:cNvPicPr>
          <p:nvPr/>
        </p:nvPicPr>
        <p:blipFill rotWithShape="1">
          <a:blip r:embed="rId2" cstate="print"/>
          <a:srcRect l="40408" t="45051" b="9805"/>
          <a:stretch/>
        </p:blipFill>
        <p:spPr bwMode="auto">
          <a:xfrm>
            <a:off x="2843808" y="3717032"/>
            <a:ext cx="6047073" cy="2880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61951" y="347208"/>
            <a:ext cx="7134224" cy="633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GIT4CC</a:t>
            </a:r>
            <a:endParaRPr lang="ko-KR" altLang="en-US" dirty="0">
              <a:latin typeface="-2002" pitchFamily="18" charset="-127"/>
              <a:ea typeface="-2002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8242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내용 개체 틀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03" y="2132856"/>
            <a:ext cx="4127469" cy="3710936"/>
          </a:xfrm>
        </p:spPr>
      </p:pic>
      <p:pic>
        <p:nvPicPr>
          <p:cNvPr id="4" name="Picture 2" descr="\\Jang\연세대PPT\jpg\11-01.png"/>
          <p:cNvPicPr>
            <a:picLocks noChangeAspect="1" noChangeArrowheads="1"/>
          </p:cNvPicPr>
          <p:nvPr/>
        </p:nvPicPr>
        <p:blipFill rotWithShape="1">
          <a:blip r:embed="rId3" cstate="print"/>
          <a:srcRect t="28067" r="51219" b="11179"/>
          <a:stretch/>
        </p:blipFill>
        <p:spPr bwMode="auto">
          <a:xfrm>
            <a:off x="209278" y="1916832"/>
            <a:ext cx="4419401" cy="371305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932040" y="2348880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Adaptation Research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54747" y="393305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Mitigation Research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954747" y="5260558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Climate </a:t>
            </a:r>
            <a:r>
              <a:rPr lang="en-US" altLang="ko-KR" dirty="0"/>
              <a:t>S</a:t>
            </a:r>
            <a:r>
              <a:rPr lang="en-US" altLang="ko-KR" dirty="0" smtClean="0"/>
              <a:t>ystem Research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954746" y="2852936"/>
            <a:ext cx="37217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Considering climate change as reality, adaptation technologies are pursued</a:t>
            </a:r>
            <a:endParaRPr lang="ko-KR" altLang="en-US" sz="1600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54746" y="4365104"/>
            <a:ext cx="372170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CO2 reduction, etc. </a:t>
            </a:r>
            <a:endParaRPr lang="ko-KR" altLang="en-US" sz="1600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0032" y="573325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Climate </a:t>
            </a:r>
            <a:r>
              <a:rPr lang="en-US" altLang="ko-KR" sz="1600" dirty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change estimation, etc.</a:t>
            </a:r>
            <a:endParaRPr lang="ko-KR" altLang="en-US" sz="1600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9278" y="558924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(PEER, 2009)</a:t>
            </a:r>
            <a:endParaRPr lang="ko-KR" altLang="en-US" sz="1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361951" y="347208"/>
            <a:ext cx="7134224" cy="633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Research Trends</a:t>
            </a:r>
            <a:endParaRPr lang="ko-KR" altLang="en-US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86262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520502" y="3070217"/>
            <a:ext cx="2520280" cy="3311111"/>
          </a:xfrm>
          <a:prstGeom prst="rect">
            <a:avLst/>
          </a:prstGeom>
          <a:gradFill>
            <a:gsLst>
              <a:gs pos="0">
                <a:schemeClr val="bg1">
                  <a:alpha val="20000"/>
                </a:schemeClr>
              </a:gs>
              <a:gs pos="100000">
                <a:schemeClr val="accent1">
                  <a:tint val="23500"/>
                  <a:satMod val="160000"/>
                  <a:alpha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3337859" y="3094203"/>
            <a:ext cx="2520280" cy="3311111"/>
          </a:xfrm>
          <a:prstGeom prst="rect">
            <a:avLst/>
          </a:prstGeom>
          <a:gradFill>
            <a:gsLst>
              <a:gs pos="0">
                <a:schemeClr val="bg1">
                  <a:alpha val="20000"/>
                </a:schemeClr>
              </a:gs>
              <a:gs pos="100000">
                <a:schemeClr val="accent1">
                  <a:tint val="23500"/>
                  <a:satMod val="160000"/>
                  <a:alpha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직사각형 16"/>
          <p:cNvSpPr/>
          <p:nvPr/>
        </p:nvSpPr>
        <p:spPr>
          <a:xfrm>
            <a:off x="6158272" y="3062042"/>
            <a:ext cx="2520280" cy="3311111"/>
          </a:xfrm>
          <a:prstGeom prst="rect">
            <a:avLst/>
          </a:prstGeom>
          <a:gradFill>
            <a:gsLst>
              <a:gs pos="0">
                <a:schemeClr val="bg1">
                  <a:alpha val="20000"/>
                </a:schemeClr>
              </a:gs>
              <a:gs pos="100000">
                <a:schemeClr val="accent1">
                  <a:tint val="23500"/>
                  <a:satMod val="160000"/>
                  <a:alpha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13"/>
          <p:cNvGrpSpPr/>
          <p:nvPr/>
        </p:nvGrpSpPr>
        <p:grpSpPr>
          <a:xfrm>
            <a:off x="1" y="1140822"/>
            <a:ext cx="9143999" cy="776010"/>
            <a:chOff x="1" y="1012568"/>
            <a:chExt cx="9143999" cy="776010"/>
          </a:xfrm>
        </p:grpSpPr>
        <p:pic>
          <p:nvPicPr>
            <p:cNvPr id="7" name="Picture 3" descr="\\서버\$양디자인$\연세대학교-ppt\jpg방\바-1.png"/>
            <p:cNvPicPr>
              <a:picLocks noChangeAspect="1" noChangeArrowheads="1"/>
            </p:cNvPicPr>
            <p:nvPr/>
          </p:nvPicPr>
          <p:blipFill>
            <a:blip r:embed="rId2" cstate="print"/>
            <a:stretch>
              <a:fillRect/>
            </a:stretch>
          </p:blipFill>
          <p:spPr bwMode="auto">
            <a:xfrm>
              <a:off x="1" y="1012568"/>
              <a:ext cx="9143999" cy="77601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 Box 7"/>
            <p:cNvSpPr txBox="1">
              <a:spLocks noChangeArrowheads="1"/>
            </p:cNvSpPr>
            <p:nvPr/>
          </p:nvSpPr>
          <p:spPr bwMode="auto">
            <a:xfrm>
              <a:off x="251520" y="1279268"/>
              <a:ext cx="8567992" cy="3077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011645"/>
                </a:contourClr>
              </a:sp3d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pc="-7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윤고딕330" pitchFamily="18" charset="-127"/>
                  <a:ea typeface="-윤고딕330" pitchFamily="18" charset="-127"/>
                  <a:cs typeface="Arial" pitchFamily="34" charset="0"/>
                </a:rPr>
                <a:t>Adaptation technology development for civil infrastructure</a:t>
              </a:r>
              <a:endParaRPr lang="ko-KR" altLang="en-US" spc="-7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윤고딕330" pitchFamily="18" charset="-127"/>
                <a:ea typeface="-윤고딕330" pitchFamily="18" charset="-127"/>
                <a:cs typeface="Arial" pitchFamily="34" charset="0"/>
              </a:endParaRPr>
            </a:p>
          </p:txBody>
        </p:sp>
      </p:grpSp>
      <p:sp>
        <p:nvSpPr>
          <p:cNvPr id="9" name="제목 1"/>
          <p:cNvSpPr txBox="1">
            <a:spLocks/>
          </p:cNvSpPr>
          <p:nvPr/>
        </p:nvSpPr>
        <p:spPr>
          <a:xfrm>
            <a:off x="361951" y="347208"/>
            <a:ext cx="7134224" cy="633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Research Objectives</a:t>
            </a:r>
            <a:endParaRPr lang="ko-KR" altLang="en-US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763996"/>
            <a:ext cx="8423976" cy="148730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27584" y="288555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-2002" pitchFamily="18" charset="-127"/>
                <a:ea typeface="-2002" pitchFamily="18" charset="-127"/>
              </a:rPr>
              <a:t>Area 1</a:t>
            </a:r>
            <a:endParaRPr lang="ko-KR" altLang="en-US" dirty="0">
              <a:latin typeface="-2002" pitchFamily="18" charset="-127"/>
              <a:ea typeface="-2002" pitchFamily="18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635896" y="2885551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-2002" pitchFamily="18" charset="-127"/>
                <a:ea typeface="-2002" pitchFamily="18" charset="-127"/>
              </a:rPr>
              <a:t>Area 2</a:t>
            </a:r>
            <a:endParaRPr lang="ko-KR" altLang="en-US" dirty="0">
              <a:latin typeface="-2002" pitchFamily="18" charset="-127"/>
              <a:ea typeface="-2002" pitchFamily="18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4208" y="2881965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latin typeface="-2002" pitchFamily="18" charset="-127"/>
                <a:ea typeface="-2002" pitchFamily="18" charset="-127"/>
              </a:rPr>
              <a:t>Area 3</a:t>
            </a:r>
            <a:endParaRPr lang="ko-KR" altLang="en-US" dirty="0">
              <a:latin typeface="-2002" pitchFamily="18" charset="-127"/>
              <a:ea typeface="-2002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571302" y="4509120"/>
            <a:ext cx="2395314" cy="20882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/>
                </a:solidFill>
                <a:latin typeface="-2002" pitchFamily="18" charset="-127"/>
                <a:ea typeface="-2002" pitchFamily="18" charset="-127"/>
              </a:rPr>
              <a:t>Climate </a:t>
            </a:r>
            <a:r>
              <a:rPr lang="en-US" altLang="ko-KR" sz="1600" dirty="0">
                <a:solidFill>
                  <a:schemeClr val="tx1"/>
                </a:solidFill>
                <a:latin typeface="-2002" pitchFamily="18" charset="-127"/>
                <a:ea typeface="-2002" pitchFamily="18" charset="-127"/>
              </a:rPr>
              <a:t>and hydrological scenario </a:t>
            </a:r>
            <a:r>
              <a:rPr lang="en-US" altLang="ko-KR" sz="1600" dirty="0" smtClean="0">
                <a:solidFill>
                  <a:schemeClr val="tx1"/>
                </a:solidFill>
                <a:latin typeface="-2002" pitchFamily="18" charset="-127"/>
                <a:ea typeface="-2002" pitchFamily="18" charset="-127"/>
              </a:rPr>
              <a:t>creation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/>
                </a:solidFill>
                <a:latin typeface="-2002" pitchFamily="18" charset="-127"/>
                <a:ea typeface="-2002" pitchFamily="18" charset="-127"/>
              </a:rPr>
              <a:t>Optimization </a:t>
            </a:r>
            <a:r>
              <a:rPr lang="en-US" altLang="ko-KR" sz="1600" dirty="0">
                <a:solidFill>
                  <a:schemeClr val="tx1"/>
                </a:solidFill>
                <a:latin typeface="-2002" pitchFamily="18" charset="-127"/>
                <a:ea typeface="-2002" pitchFamily="18" charset="-127"/>
              </a:rPr>
              <a:t>of proactive adaptation strategies</a:t>
            </a:r>
            <a:endParaRPr lang="ko-KR" altLang="en-US" sz="1600" dirty="0">
              <a:solidFill>
                <a:schemeClr val="tx1"/>
              </a:solidFill>
              <a:latin typeface="-2002" pitchFamily="18" charset="-127"/>
              <a:ea typeface="-2002" pitchFamily="18" charset="-127"/>
            </a:endParaRPr>
          </a:p>
        </p:txBody>
      </p:sp>
      <p:sp>
        <p:nvSpPr>
          <p:cNvPr id="19" name="직사각형 18"/>
          <p:cNvSpPr/>
          <p:nvPr/>
        </p:nvSpPr>
        <p:spPr>
          <a:xfrm>
            <a:off x="3400342" y="4509120"/>
            <a:ext cx="2395314" cy="20882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/>
                </a:solidFill>
                <a:latin typeface="-2002" pitchFamily="18" charset="-127"/>
                <a:ea typeface="-2002" pitchFamily="18" charset="-127"/>
              </a:rPr>
              <a:t>Adaptive </a:t>
            </a:r>
            <a:r>
              <a:rPr lang="en-US" altLang="ko-KR" sz="1600" dirty="0">
                <a:solidFill>
                  <a:schemeClr val="tx1"/>
                </a:solidFill>
                <a:latin typeface="-2002" pitchFamily="18" charset="-127"/>
                <a:ea typeface="-2002" pitchFamily="18" charset="-127"/>
              </a:rPr>
              <a:t>geotechnical </a:t>
            </a:r>
            <a:r>
              <a:rPr lang="en-US" altLang="ko-KR" sz="1600" dirty="0" smtClean="0">
                <a:solidFill>
                  <a:schemeClr val="tx1"/>
                </a:solidFill>
                <a:latin typeface="-2002" pitchFamily="18" charset="-127"/>
                <a:ea typeface="-2002" pitchFamily="18" charset="-127"/>
              </a:rPr>
              <a:t>design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/>
                </a:solidFill>
                <a:latin typeface="-2002" pitchFamily="18" charset="-127"/>
                <a:ea typeface="-2002" pitchFamily="18" charset="-127"/>
              </a:rPr>
              <a:t>Multi-climate concrete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/>
                </a:solidFill>
                <a:latin typeface="-2002" pitchFamily="18" charset="-127"/>
                <a:ea typeface="-2002" pitchFamily="18" charset="-127"/>
              </a:rPr>
              <a:t>Porous </a:t>
            </a:r>
            <a:r>
              <a:rPr lang="en-US" altLang="ko-KR" sz="1600" dirty="0">
                <a:solidFill>
                  <a:schemeClr val="tx1"/>
                </a:solidFill>
                <a:latin typeface="-2002" pitchFamily="18" charset="-127"/>
                <a:ea typeface="-2002" pitchFamily="18" charset="-127"/>
              </a:rPr>
              <a:t>pavement technology for improved water cycling</a:t>
            </a:r>
            <a:endParaRPr lang="ko-KR" altLang="en-US" sz="1600" dirty="0">
              <a:solidFill>
                <a:schemeClr val="tx1"/>
              </a:solidFill>
              <a:latin typeface="-2002" pitchFamily="18" charset="-127"/>
              <a:ea typeface="-2002" pitchFamily="18" charset="-127"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6220755" y="4509120"/>
            <a:ext cx="2395314" cy="2088232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/>
                </a:solidFill>
                <a:latin typeface="-2002" pitchFamily="18" charset="-127"/>
                <a:ea typeface="-2002" pitchFamily="18" charset="-127"/>
              </a:rPr>
              <a:t>Urban </a:t>
            </a:r>
            <a:r>
              <a:rPr lang="en-US" altLang="ko-KR" sz="1600" dirty="0">
                <a:solidFill>
                  <a:schemeClr val="tx1"/>
                </a:solidFill>
                <a:latin typeface="-2002" pitchFamily="18" charset="-127"/>
                <a:ea typeface="-2002" pitchFamily="18" charset="-127"/>
              </a:rPr>
              <a:t>hydro-ecology </a:t>
            </a:r>
            <a:r>
              <a:rPr lang="en-US" altLang="ko-KR" sz="1600" dirty="0" smtClean="0">
                <a:solidFill>
                  <a:schemeClr val="tx1"/>
                </a:solidFill>
                <a:latin typeface="-2002" pitchFamily="18" charset="-127"/>
                <a:ea typeface="-2002" pitchFamily="18" charset="-127"/>
              </a:rPr>
              <a:t>improvement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altLang="ko-KR" sz="1600" dirty="0" smtClean="0">
                <a:solidFill>
                  <a:schemeClr val="tx1"/>
                </a:solidFill>
                <a:latin typeface="-2002" pitchFamily="18" charset="-127"/>
                <a:ea typeface="-2002" pitchFamily="18" charset="-127"/>
              </a:rPr>
              <a:t>Coastal </a:t>
            </a:r>
            <a:r>
              <a:rPr lang="en-US" altLang="ko-KR" sz="1600" dirty="0">
                <a:solidFill>
                  <a:schemeClr val="tx1"/>
                </a:solidFill>
                <a:latin typeface="-2002" pitchFamily="18" charset="-127"/>
                <a:ea typeface="-2002" pitchFamily="18" charset="-127"/>
              </a:rPr>
              <a:t>management technologies for sea level rise</a:t>
            </a:r>
            <a:endParaRPr lang="ko-KR" altLang="en-US" sz="1600" dirty="0">
              <a:solidFill>
                <a:schemeClr val="tx1"/>
              </a:solidFill>
              <a:latin typeface="-2002" pitchFamily="18" charset="-127"/>
              <a:ea typeface="-2002" pitchFamily="18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1302" y="3416300"/>
            <a:ext cx="2395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Proactive optimization of </a:t>
            </a:r>
            <a:r>
              <a:rPr lang="en-US" altLang="ko-KR" sz="1600" b="1" dirty="0" smtClean="0">
                <a:solidFill>
                  <a:schemeClr val="bg1"/>
                </a:solidFill>
              </a:rPr>
              <a:t>adaptation technologies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400342" y="3416300"/>
            <a:ext cx="2395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</a:rPr>
              <a:t>Civil </a:t>
            </a:r>
            <a:r>
              <a:rPr lang="en-US" altLang="ko-KR" sz="1600" b="1" dirty="0">
                <a:solidFill>
                  <a:schemeClr val="bg1"/>
                </a:solidFill>
              </a:rPr>
              <a:t>infrastructure adaptation technologies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21127" y="3416300"/>
            <a:ext cx="23953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 smtClean="0">
                <a:solidFill>
                  <a:schemeClr val="bg1"/>
                </a:solidFill>
              </a:rPr>
              <a:t>Regenerative </a:t>
            </a:r>
            <a:r>
              <a:rPr lang="en-US" altLang="ko-KR" sz="1600" b="1" dirty="0">
                <a:solidFill>
                  <a:schemeClr val="bg1"/>
                </a:solidFill>
              </a:rPr>
              <a:t>water resource and environmental technology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8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361951" y="347208"/>
            <a:ext cx="7134224" cy="633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Area I</a:t>
            </a:r>
            <a:endParaRPr lang="ko-KR" altLang="en-US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grpSp>
        <p:nvGrpSpPr>
          <p:cNvPr id="22" name="그룹 21"/>
          <p:cNvGrpSpPr/>
          <p:nvPr/>
        </p:nvGrpSpPr>
        <p:grpSpPr>
          <a:xfrm>
            <a:off x="471120" y="1465598"/>
            <a:ext cx="8297908" cy="4411674"/>
            <a:chOff x="450556" y="1465598"/>
            <a:chExt cx="8297908" cy="4411674"/>
          </a:xfrm>
        </p:grpSpPr>
        <p:grpSp>
          <p:nvGrpSpPr>
            <p:cNvPr id="20" name="그룹 19"/>
            <p:cNvGrpSpPr/>
            <p:nvPr/>
          </p:nvGrpSpPr>
          <p:grpSpPr>
            <a:xfrm>
              <a:off x="450556" y="1465598"/>
              <a:ext cx="2560109" cy="3535388"/>
              <a:chOff x="364655" y="1377752"/>
              <a:chExt cx="2560109" cy="3535388"/>
            </a:xfrm>
          </p:grpSpPr>
          <p:pic>
            <p:nvPicPr>
              <p:cNvPr id="8" name="그림 7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4655" y="1377752"/>
                <a:ext cx="2560109" cy="3535388"/>
              </a:xfrm>
              <a:prstGeom prst="rect">
                <a:avLst/>
              </a:prstGeom>
            </p:spPr>
          </p:pic>
          <p:sp>
            <p:nvSpPr>
              <p:cNvPr id="12" name="직사각형 11"/>
              <p:cNvSpPr/>
              <p:nvPr/>
            </p:nvSpPr>
            <p:spPr>
              <a:xfrm>
                <a:off x="528585" y="3717032"/>
                <a:ext cx="2232248" cy="108012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88900" indent="-88900">
                  <a:buFont typeface="Arial" pitchFamily="34" charset="0"/>
                  <a:buChar char="•"/>
                </a:pPr>
                <a:r>
                  <a:rPr lang="en-US" altLang="ko-KR" sz="1600" dirty="0" smtClean="0">
                    <a:solidFill>
                      <a:schemeClr val="tx1"/>
                    </a:solidFill>
                    <a:latin typeface="-2002" pitchFamily="18" charset="-127"/>
                    <a:ea typeface="-2002" pitchFamily="18" charset="-127"/>
                  </a:rPr>
                  <a:t>Climate scenario for Korea</a:t>
                </a:r>
                <a:endParaRPr lang="en-US" altLang="ko-KR" sz="1600" dirty="0">
                  <a:solidFill>
                    <a:schemeClr val="tx1"/>
                  </a:solidFill>
                  <a:latin typeface="-2002" pitchFamily="18" charset="-127"/>
                  <a:ea typeface="-2002" pitchFamily="18" charset="-127"/>
                </a:endParaRPr>
              </a:p>
              <a:p>
                <a:pPr marL="88900" indent="-88900">
                  <a:buFont typeface="Arial" pitchFamily="34" charset="0"/>
                  <a:buChar char="•"/>
                </a:pPr>
                <a:r>
                  <a:rPr lang="en-US" altLang="ko-KR" sz="1600" dirty="0" smtClean="0">
                    <a:solidFill>
                      <a:schemeClr val="tx1"/>
                    </a:solidFill>
                    <a:latin typeface="-2002" pitchFamily="18" charset="-127"/>
                    <a:ea typeface="-2002" pitchFamily="18" charset="-127"/>
                  </a:rPr>
                  <a:t>Hydrological model for infra design</a:t>
                </a:r>
                <a:endParaRPr lang="ko-KR" altLang="en-US" sz="1600" dirty="0">
                  <a:solidFill>
                    <a:schemeClr val="tx1"/>
                  </a:solidFill>
                  <a:latin typeface="-2002" pitchFamily="18" charset="-127"/>
                  <a:ea typeface="-2002" pitchFamily="18" charset="-127"/>
                </a:endParaRPr>
              </a:p>
            </p:txBody>
          </p:sp>
        </p:grpSp>
        <p:grpSp>
          <p:nvGrpSpPr>
            <p:cNvPr id="19" name="그룹 18"/>
            <p:cNvGrpSpPr/>
            <p:nvPr/>
          </p:nvGrpSpPr>
          <p:grpSpPr>
            <a:xfrm>
              <a:off x="3316408" y="2329693"/>
              <a:ext cx="2547918" cy="3547579"/>
              <a:chOff x="3275856" y="2060847"/>
              <a:chExt cx="2547918" cy="3547579"/>
            </a:xfrm>
          </p:grpSpPr>
          <p:pic>
            <p:nvPicPr>
              <p:cNvPr id="9" name="그림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275856" y="2060847"/>
                <a:ext cx="2547918" cy="3547579"/>
              </a:xfrm>
              <a:prstGeom prst="rect">
                <a:avLst/>
              </a:prstGeom>
            </p:spPr>
          </p:pic>
          <p:sp>
            <p:nvSpPr>
              <p:cNvPr id="13" name="직사각형 12"/>
              <p:cNvSpPr/>
              <p:nvPr/>
            </p:nvSpPr>
            <p:spPr>
              <a:xfrm>
                <a:off x="3433691" y="4429616"/>
                <a:ext cx="2232248" cy="1080120"/>
              </a:xfrm>
              <a:prstGeom prst="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88900" indent="-88900">
                  <a:buFont typeface="Arial" pitchFamily="34" charset="0"/>
                  <a:buChar char="•"/>
                </a:pPr>
                <a:r>
                  <a:rPr lang="en-US" altLang="ko-KR" sz="1600" dirty="0" smtClean="0">
                    <a:solidFill>
                      <a:schemeClr val="tx1"/>
                    </a:solidFill>
                    <a:latin typeface="-2002" pitchFamily="18" charset="-127"/>
                    <a:ea typeface="-2002" pitchFamily="18" charset="-127"/>
                  </a:rPr>
                  <a:t>Integration of climate model and  measured data</a:t>
                </a:r>
                <a:endParaRPr lang="en-US" altLang="ko-KR" sz="1600" dirty="0">
                  <a:solidFill>
                    <a:schemeClr val="tx1"/>
                  </a:solidFill>
                  <a:latin typeface="-2002" pitchFamily="18" charset="-127"/>
                  <a:ea typeface="-2002" pitchFamily="18" charset="-127"/>
                </a:endParaRPr>
              </a:p>
              <a:p>
                <a:pPr marL="88900" indent="-88900">
                  <a:buFont typeface="Arial" pitchFamily="34" charset="0"/>
                  <a:buChar char="•"/>
                </a:pPr>
                <a:r>
                  <a:rPr lang="en-US" altLang="ko-KR" sz="1600" dirty="0" smtClean="0">
                    <a:solidFill>
                      <a:schemeClr val="tx1"/>
                    </a:solidFill>
                    <a:latin typeface="-2002" pitchFamily="18" charset="-127"/>
                    <a:ea typeface="-2002" pitchFamily="18" charset="-127"/>
                  </a:rPr>
                  <a:t>Standardized design parameters</a:t>
                </a:r>
                <a:endParaRPr lang="ko-KR" altLang="en-US" sz="1600" dirty="0">
                  <a:solidFill>
                    <a:schemeClr val="tx1"/>
                  </a:solidFill>
                  <a:latin typeface="-2002" pitchFamily="18" charset="-127"/>
                  <a:ea typeface="-2002" pitchFamily="18" charset="-127"/>
                </a:endParaRPr>
              </a:p>
            </p:txBody>
          </p:sp>
        </p:grpSp>
        <p:grpSp>
          <p:nvGrpSpPr>
            <p:cNvPr id="18" name="그룹 17"/>
            <p:cNvGrpSpPr/>
            <p:nvPr/>
          </p:nvGrpSpPr>
          <p:grpSpPr>
            <a:xfrm>
              <a:off x="6170069" y="1465598"/>
              <a:ext cx="2578395" cy="3498815"/>
              <a:chOff x="6084168" y="1376760"/>
              <a:chExt cx="2578395" cy="3498815"/>
            </a:xfrm>
          </p:grpSpPr>
          <p:pic>
            <p:nvPicPr>
              <p:cNvPr id="10" name="그림 9"/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84168" y="1376760"/>
                <a:ext cx="2578395" cy="3498815"/>
              </a:xfrm>
              <a:prstGeom prst="rect">
                <a:avLst/>
              </a:prstGeom>
            </p:spPr>
          </p:pic>
          <p:sp>
            <p:nvSpPr>
              <p:cNvPr id="14" name="직사각형 13"/>
              <p:cNvSpPr/>
              <p:nvPr/>
            </p:nvSpPr>
            <p:spPr>
              <a:xfrm>
                <a:off x="6257241" y="3689872"/>
                <a:ext cx="2232248" cy="1080120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88900" indent="-88900">
                  <a:buFont typeface="Arial" pitchFamily="34" charset="0"/>
                  <a:buChar char="•"/>
                </a:pPr>
                <a:r>
                  <a:rPr lang="en-US" altLang="ko-KR" sz="1600" dirty="0" smtClean="0">
                    <a:solidFill>
                      <a:schemeClr val="tx1"/>
                    </a:solidFill>
                    <a:latin typeface="-2002" pitchFamily="18" charset="-127"/>
                    <a:ea typeface="-2002" pitchFamily="18" charset="-127"/>
                  </a:rPr>
                  <a:t>Probabilistic LCC evaluation</a:t>
                </a:r>
                <a:endParaRPr lang="en-US" altLang="ko-KR" sz="1600" dirty="0">
                  <a:solidFill>
                    <a:schemeClr val="tx1"/>
                  </a:solidFill>
                  <a:latin typeface="-2002" pitchFamily="18" charset="-127"/>
                  <a:ea typeface="-2002" pitchFamily="18" charset="-127"/>
                </a:endParaRPr>
              </a:p>
              <a:p>
                <a:pPr marL="88900" indent="-88900">
                  <a:buFont typeface="Arial" pitchFamily="34" charset="0"/>
                  <a:buChar char="•"/>
                </a:pPr>
                <a:r>
                  <a:rPr lang="en-US" altLang="ko-KR" sz="1600" dirty="0" smtClean="0">
                    <a:solidFill>
                      <a:schemeClr val="tx1"/>
                    </a:solidFill>
                    <a:latin typeface="-2002" pitchFamily="18" charset="-127"/>
                    <a:ea typeface="-2002" pitchFamily="18" charset="-127"/>
                  </a:rPr>
                  <a:t>Adaptation strategies</a:t>
                </a:r>
                <a:endParaRPr lang="ko-KR" altLang="en-US" sz="1600" dirty="0">
                  <a:solidFill>
                    <a:schemeClr val="tx1"/>
                  </a:solidFill>
                  <a:latin typeface="-2002" pitchFamily="18" charset="-127"/>
                  <a:ea typeface="-2002" pitchFamily="18" charset="-127"/>
                </a:endParaRPr>
              </a:p>
            </p:txBody>
          </p:sp>
        </p:grpSp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29590" y="5071962"/>
              <a:ext cx="981075" cy="755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0069" y="5238522"/>
              <a:ext cx="1066800" cy="5540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Text Box 7"/>
          <p:cNvSpPr txBox="1">
            <a:spLocks noChangeArrowheads="1"/>
          </p:cNvSpPr>
          <p:nvPr/>
        </p:nvSpPr>
        <p:spPr bwMode="auto">
          <a:xfrm>
            <a:off x="865981" y="6049313"/>
            <a:ext cx="7410450" cy="4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0" h="0"/>
              <a:contourClr>
                <a:srgbClr val="011645"/>
              </a:contourClr>
            </a:sp3d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800" spc="-7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윤고딕330" pitchFamily="18" charset="-127"/>
                <a:ea typeface="-윤고딕330" pitchFamily="18" charset="-127"/>
                <a:cs typeface="Arial" pitchFamily="34" charset="0"/>
              </a:rPr>
              <a:t>Infrastructure Adaptation Framework</a:t>
            </a:r>
            <a:endParaRPr lang="ko-KR" altLang="en-US" sz="2800" spc="-7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윤고딕330" pitchFamily="18" charset="-127"/>
              <a:ea typeface="-윤고딕330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23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png\가져감\29-01.png"/>
          <p:cNvPicPr>
            <a:picLocks noChangeAspect="1" noChangeArrowheads="1"/>
          </p:cNvPicPr>
          <p:nvPr/>
        </p:nvPicPr>
        <p:blipFill rotWithShape="1">
          <a:blip r:embed="rId2" cstate="print"/>
          <a:srcRect t="27537" b="63205"/>
          <a:stretch/>
        </p:blipFill>
        <p:spPr bwMode="auto">
          <a:xfrm>
            <a:off x="86620" y="2361581"/>
            <a:ext cx="8962576" cy="720080"/>
          </a:xfrm>
          <a:prstGeom prst="rect">
            <a:avLst/>
          </a:prstGeom>
          <a:noFill/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61951" y="347208"/>
            <a:ext cx="7134224" cy="633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Area II</a:t>
            </a:r>
            <a:endParaRPr lang="ko-KR" altLang="en-US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sp>
        <p:nvSpPr>
          <p:cNvPr id="7" name="모서리가 둥근 직사각형 6"/>
          <p:cNvSpPr/>
          <p:nvPr/>
        </p:nvSpPr>
        <p:spPr>
          <a:xfrm>
            <a:off x="2496468" y="1196752"/>
            <a:ext cx="4104456" cy="516756"/>
          </a:xfrm>
          <a:prstGeom prst="roundRect">
            <a:avLst/>
          </a:prstGeom>
          <a:gradFill>
            <a:gsLst>
              <a:gs pos="48000">
                <a:srgbClr val="254061">
                  <a:alpha val="85000"/>
                </a:srgbClr>
              </a:gs>
              <a:gs pos="82000">
                <a:schemeClr val="accent1">
                  <a:lumMod val="50000"/>
                  <a:alpha val="85000"/>
                </a:schemeClr>
              </a:gs>
              <a:gs pos="17000">
                <a:schemeClr val="accent1">
                  <a:lumMod val="50000"/>
                  <a:alpha val="85000"/>
                </a:schemeClr>
              </a:gs>
            </a:gsLst>
            <a:lin ang="5400000" scaled="0"/>
          </a:gra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b="1" dirty="0" smtClean="0">
                <a:latin typeface="-윤고딕340" pitchFamily="18" charset="-127"/>
                <a:ea typeface="-윤고딕340" pitchFamily="18" charset="-127"/>
              </a:rPr>
              <a:t>Adaptation technologies</a:t>
            </a:r>
            <a:endParaRPr lang="ko-KR" altLang="en-US" sz="2400" b="1" dirty="0">
              <a:latin typeface="-윤고딕340" pitchFamily="18" charset="-127"/>
              <a:ea typeface="-윤고딕340" pitchFamily="18" charset="-127"/>
            </a:endParaRPr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19" y="3867732"/>
            <a:ext cx="1761777" cy="115814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6819" y="3867732"/>
            <a:ext cx="1761777" cy="115814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7019" y="3867732"/>
            <a:ext cx="1761777" cy="1158144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3" name="그림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419" y="3867732"/>
            <a:ext cx="1761778" cy="1158144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9" name="직사각형 8"/>
          <p:cNvSpPr/>
          <p:nvPr/>
        </p:nvSpPr>
        <p:spPr>
          <a:xfrm>
            <a:off x="86619" y="2721621"/>
            <a:ext cx="1761777" cy="864095"/>
          </a:xfrm>
          <a:prstGeom prst="rect">
            <a:avLst/>
          </a:prstGeom>
          <a:solidFill>
            <a:srgbClr val="00B0F0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-윤고딕340" pitchFamily="18" charset="-127"/>
                <a:ea typeface="-윤고딕340" pitchFamily="18" charset="-127"/>
              </a:rPr>
              <a:t>Disaster prediction for natural slopes</a:t>
            </a:r>
            <a:endParaRPr lang="ko-KR" altLang="en-US" b="1" dirty="0">
              <a:latin typeface="-윤고딕340" pitchFamily="18" charset="-127"/>
              <a:ea typeface="-윤고딕340" pitchFamily="18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19" y="3867732"/>
            <a:ext cx="1761777" cy="1158144"/>
          </a:xfrm>
          <a:prstGeom prst="rect">
            <a:avLst/>
          </a:prstGeom>
          <a:ln>
            <a:solidFill>
              <a:schemeClr val="bg1"/>
            </a:solidFill>
          </a:ln>
        </p:spPr>
      </p:pic>
      <p:cxnSp>
        <p:nvCxnSpPr>
          <p:cNvPr id="16" name="직선 연결선 15"/>
          <p:cNvCxnSpPr>
            <a:stCxn id="9" idx="2"/>
            <a:endCxn id="14" idx="0"/>
          </p:cNvCxnSpPr>
          <p:nvPr/>
        </p:nvCxnSpPr>
        <p:spPr>
          <a:xfrm>
            <a:off x="967508" y="3585716"/>
            <a:ext cx="0" cy="282016"/>
          </a:xfrm>
          <a:prstGeom prst="line">
            <a:avLst/>
          </a:prstGeom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직사각형 18"/>
          <p:cNvSpPr/>
          <p:nvPr/>
        </p:nvSpPr>
        <p:spPr>
          <a:xfrm>
            <a:off x="1886819" y="2721621"/>
            <a:ext cx="1761777" cy="864095"/>
          </a:xfrm>
          <a:prstGeom prst="rect">
            <a:avLst/>
          </a:prstGeom>
          <a:solidFill>
            <a:srgbClr val="00B0F0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-윤고딕340" pitchFamily="18" charset="-127"/>
                <a:ea typeface="-윤고딕340" pitchFamily="18" charset="-127"/>
              </a:rPr>
              <a:t>Adaptive </a:t>
            </a:r>
            <a:r>
              <a:rPr lang="en-US" altLang="ko-KR" b="1" dirty="0">
                <a:latin typeface="-윤고딕340" pitchFamily="18" charset="-127"/>
                <a:ea typeface="-윤고딕340" pitchFamily="18" charset="-127"/>
              </a:rPr>
              <a:t>geotechnical design</a:t>
            </a:r>
            <a:endParaRPr lang="ko-KR" altLang="en-US" b="1" dirty="0">
              <a:latin typeface="-윤고딕340" pitchFamily="18" charset="-127"/>
              <a:ea typeface="-윤고딕340" pitchFamily="18" charset="-127"/>
            </a:endParaRPr>
          </a:p>
        </p:txBody>
      </p:sp>
      <p:cxnSp>
        <p:nvCxnSpPr>
          <p:cNvPr id="21" name="직선 연결선 20"/>
          <p:cNvCxnSpPr>
            <a:stCxn id="19" idx="2"/>
          </p:cNvCxnSpPr>
          <p:nvPr/>
        </p:nvCxnSpPr>
        <p:spPr>
          <a:xfrm>
            <a:off x="2767708" y="3585716"/>
            <a:ext cx="0" cy="282016"/>
          </a:xfrm>
          <a:prstGeom prst="line">
            <a:avLst/>
          </a:prstGeom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직사각형 21"/>
          <p:cNvSpPr/>
          <p:nvPr/>
        </p:nvSpPr>
        <p:spPr>
          <a:xfrm>
            <a:off x="3687019" y="2721621"/>
            <a:ext cx="1761777" cy="864095"/>
          </a:xfrm>
          <a:prstGeom prst="rect">
            <a:avLst/>
          </a:prstGeom>
          <a:solidFill>
            <a:srgbClr val="00B0F0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-윤고딕340" pitchFamily="18" charset="-127"/>
                <a:ea typeface="-윤고딕340" pitchFamily="18" charset="-127"/>
              </a:rPr>
              <a:t>Concrete for extreme weather</a:t>
            </a:r>
            <a:endParaRPr lang="ko-KR" altLang="en-US" b="1" dirty="0">
              <a:latin typeface="-윤고딕340" pitchFamily="18" charset="-127"/>
              <a:ea typeface="-윤고딕340" pitchFamily="18" charset="-127"/>
            </a:endParaRPr>
          </a:p>
        </p:txBody>
      </p:sp>
      <p:cxnSp>
        <p:nvCxnSpPr>
          <p:cNvPr id="24" name="직선 연결선 23"/>
          <p:cNvCxnSpPr>
            <a:stCxn id="22" idx="2"/>
          </p:cNvCxnSpPr>
          <p:nvPr/>
        </p:nvCxnSpPr>
        <p:spPr>
          <a:xfrm>
            <a:off x="4567908" y="3585716"/>
            <a:ext cx="0" cy="282016"/>
          </a:xfrm>
          <a:prstGeom prst="line">
            <a:avLst/>
          </a:prstGeom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직사각형 24"/>
          <p:cNvSpPr/>
          <p:nvPr/>
        </p:nvSpPr>
        <p:spPr>
          <a:xfrm>
            <a:off x="5487219" y="2721621"/>
            <a:ext cx="1761777" cy="864095"/>
          </a:xfrm>
          <a:prstGeom prst="rect">
            <a:avLst/>
          </a:prstGeom>
          <a:solidFill>
            <a:srgbClr val="00B0F0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-윤고딕340" pitchFamily="18" charset="-127"/>
                <a:ea typeface="-윤고딕340" pitchFamily="18" charset="-127"/>
              </a:rPr>
              <a:t>Slimming </a:t>
            </a:r>
            <a:r>
              <a:rPr lang="en-US" altLang="ko-KR" b="1" dirty="0">
                <a:latin typeface="-윤고딕340" pitchFamily="18" charset="-127"/>
                <a:ea typeface="-윤고딕340" pitchFamily="18" charset="-127"/>
              </a:rPr>
              <a:t>technology</a:t>
            </a:r>
            <a:endParaRPr lang="ko-KR" altLang="en-US" b="1" dirty="0">
              <a:latin typeface="-윤고딕340" pitchFamily="18" charset="-127"/>
              <a:ea typeface="-윤고딕340" pitchFamily="18" charset="-127"/>
            </a:endParaRPr>
          </a:p>
        </p:txBody>
      </p:sp>
      <p:cxnSp>
        <p:nvCxnSpPr>
          <p:cNvPr id="27" name="직선 연결선 26"/>
          <p:cNvCxnSpPr>
            <a:stCxn id="25" idx="2"/>
          </p:cNvCxnSpPr>
          <p:nvPr/>
        </p:nvCxnSpPr>
        <p:spPr>
          <a:xfrm>
            <a:off x="6368108" y="3585716"/>
            <a:ext cx="0" cy="282016"/>
          </a:xfrm>
          <a:prstGeom prst="line">
            <a:avLst/>
          </a:prstGeom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직사각형 27"/>
          <p:cNvSpPr/>
          <p:nvPr/>
        </p:nvSpPr>
        <p:spPr>
          <a:xfrm>
            <a:off x="7287419" y="2721621"/>
            <a:ext cx="1761777" cy="864095"/>
          </a:xfrm>
          <a:prstGeom prst="rect">
            <a:avLst/>
          </a:prstGeom>
          <a:solidFill>
            <a:srgbClr val="00B0F0">
              <a:alpha val="42000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b="1" dirty="0" smtClean="0">
                <a:latin typeface="-윤고딕340" pitchFamily="18" charset="-127"/>
                <a:ea typeface="-윤고딕340" pitchFamily="18" charset="-127"/>
              </a:rPr>
              <a:t>Porous </a:t>
            </a:r>
            <a:r>
              <a:rPr lang="en-US" altLang="ko-KR" b="1" dirty="0">
                <a:latin typeface="-윤고딕340" pitchFamily="18" charset="-127"/>
                <a:ea typeface="-윤고딕340" pitchFamily="18" charset="-127"/>
              </a:rPr>
              <a:t>pavement technology</a:t>
            </a:r>
            <a:endParaRPr lang="ko-KR" altLang="en-US" b="1" dirty="0">
              <a:latin typeface="-윤고딕340" pitchFamily="18" charset="-127"/>
              <a:ea typeface="-윤고딕340" pitchFamily="18" charset="-127"/>
            </a:endParaRPr>
          </a:p>
        </p:txBody>
      </p:sp>
      <p:cxnSp>
        <p:nvCxnSpPr>
          <p:cNvPr id="30" name="직선 연결선 29"/>
          <p:cNvCxnSpPr>
            <a:stCxn id="28" idx="2"/>
          </p:cNvCxnSpPr>
          <p:nvPr/>
        </p:nvCxnSpPr>
        <p:spPr>
          <a:xfrm>
            <a:off x="8168308" y="3585716"/>
            <a:ext cx="0" cy="282016"/>
          </a:xfrm>
          <a:prstGeom prst="line">
            <a:avLst/>
          </a:prstGeom>
          <a:ln w="38100">
            <a:solidFill>
              <a:schemeClr val="bg1"/>
            </a:solidFill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208436" y="1785516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for the weakest fields of infrastructure </a:t>
            </a:r>
          </a:p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in climate change</a:t>
            </a:r>
            <a:endParaRPr lang="ko-KR" altLang="en-US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pic>
        <p:nvPicPr>
          <p:cNvPr id="39" name="Picture 2" descr="H:\png\가져감\29-01.png"/>
          <p:cNvPicPr>
            <a:picLocks noChangeAspect="1" noChangeArrowheads="1"/>
          </p:cNvPicPr>
          <p:nvPr/>
        </p:nvPicPr>
        <p:blipFill rotWithShape="1">
          <a:blip r:embed="rId2" cstate="print"/>
          <a:srcRect t="74867" b="8201"/>
          <a:stretch/>
        </p:blipFill>
        <p:spPr bwMode="auto">
          <a:xfrm>
            <a:off x="359168" y="5143500"/>
            <a:ext cx="8424077" cy="914400"/>
          </a:xfrm>
          <a:prstGeom prst="rect">
            <a:avLst/>
          </a:prstGeom>
          <a:noFill/>
        </p:spPr>
      </p:pic>
      <p:sp>
        <p:nvSpPr>
          <p:cNvPr id="40" name="Text Box 7"/>
          <p:cNvSpPr txBox="1">
            <a:spLocks noChangeArrowheads="1"/>
          </p:cNvSpPr>
          <p:nvPr/>
        </p:nvSpPr>
        <p:spPr bwMode="auto">
          <a:xfrm>
            <a:off x="865981" y="6049313"/>
            <a:ext cx="7410450" cy="43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0" h="0"/>
              <a:contourClr>
                <a:srgbClr val="011645"/>
              </a:contourClr>
            </a:sp3d>
          </a:bodyPr>
          <a:lstStyle>
            <a:lvl1pPr eaLnBrk="0" hangingPunct="0"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1pPr>
            <a:lvl2pPr marL="742950" indent="-285750" eaLnBrk="0" hangingPunct="0"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marL="1143000" indent="-228600" eaLnBrk="0" hangingPunct="0"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marL="1600200" indent="-228600" eaLnBrk="0" hangingPunct="0"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marL="2057400" indent="-228600" eaLnBrk="0" hangingPunct="0"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ko-KR" sz="2800" spc="-7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윤고딕330" pitchFamily="18" charset="-127"/>
                <a:ea typeface="-윤고딕330" pitchFamily="18" charset="-127"/>
                <a:cs typeface="Arial" pitchFamily="34" charset="0"/>
              </a:rPr>
              <a:t>Core Adaptation Technologies</a:t>
            </a:r>
            <a:endParaRPr lang="ko-KR" altLang="en-US" sz="2800" spc="-7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-윤고딕330" pitchFamily="18" charset="-127"/>
              <a:ea typeface="-윤고딕330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003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/>
          <p:cNvSpPr txBox="1">
            <a:spLocks/>
          </p:cNvSpPr>
          <p:nvPr/>
        </p:nvSpPr>
        <p:spPr>
          <a:xfrm>
            <a:off x="361951" y="347208"/>
            <a:ext cx="7134224" cy="633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Area III</a:t>
            </a:r>
            <a:endParaRPr lang="ko-KR" altLang="en-US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pic>
        <p:nvPicPr>
          <p:cNvPr id="24" name="Picture 2" descr="\\Jang\연세대PPT\jpg\38-01.png"/>
          <p:cNvPicPr>
            <a:picLocks noChangeAspect="1" noChangeArrowheads="1"/>
          </p:cNvPicPr>
          <p:nvPr/>
        </p:nvPicPr>
        <p:blipFill rotWithShape="1">
          <a:blip r:embed="rId3" cstate="print"/>
          <a:srcRect l="2294" t="70635" r="73509" b="3263"/>
          <a:stretch/>
        </p:blipFill>
        <p:spPr bwMode="auto">
          <a:xfrm>
            <a:off x="431540" y="5085184"/>
            <a:ext cx="2026250" cy="14401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pic>
        <p:nvPicPr>
          <p:cNvPr id="25" name="Picture 2" descr="\\Jang\연세대PPT\jpg\38-01.png"/>
          <p:cNvPicPr>
            <a:picLocks noChangeAspect="1" noChangeArrowheads="1"/>
          </p:cNvPicPr>
          <p:nvPr/>
        </p:nvPicPr>
        <p:blipFill rotWithShape="1">
          <a:blip r:embed="rId3" cstate="print"/>
          <a:srcRect l="73480" t="70563" r="2323" b="3335"/>
          <a:stretch/>
        </p:blipFill>
        <p:spPr bwMode="auto">
          <a:xfrm>
            <a:off x="6686929" y="5085184"/>
            <a:ext cx="2025531" cy="144016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grpSp>
        <p:nvGrpSpPr>
          <p:cNvPr id="32" name="그룹 31"/>
          <p:cNvGrpSpPr/>
          <p:nvPr/>
        </p:nvGrpSpPr>
        <p:grpSpPr>
          <a:xfrm>
            <a:off x="431540" y="1661943"/>
            <a:ext cx="8280920" cy="4134029"/>
            <a:chOff x="467544" y="1661943"/>
            <a:chExt cx="8280920" cy="4134029"/>
          </a:xfrm>
        </p:grpSpPr>
        <p:grpSp>
          <p:nvGrpSpPr>
            <p:cNvPr id="31" name="그룹 30"/>
            <p:cNvGrpSpPr/>
            <p:nvPr/>
          </p:nvGrpSpPr>
          <p:grpSpPr>
            <a:xfrm>
              <a:off x="1467842" y="3705516"/>
              <a:ext cx="6303566" cy="1257600"/>
              <a:chOff x="1580802" y="3705516"/>
              <a:chExt cx="6303566" cy="1257600"/>
            </a:xfrm>
          </p:grpSpPr>
          <p:pic>
            <p:nvPicPr>
              <p:cNvPr id="14" name="Picture 2" descr="H:\png\가져감\29-01.png"/>
              <p:cNvPicPr>
                <a:picLocks noChangeAspect="1" noChangeArrowheads="1"/>
              </p:cNvPicPr>
              <p:nvPr/>
            </p:nvPicPr>
            <p:blipFill rotWithShape="1">
              <a:blip r:embed="rId4" cstate="print"/>
              <a:srcRect t="27537" b="63205"/>
              <a:stretch/>
            </p:blipFill>
            <p:spPr bwMode="auto">
              <a:xfrm rot="10800000">
                <a:off x="1580802" y="4161326"/>
                <a:ext cx="6303566" cy="801790"/>
              </a:xfrm>
              <a:prstGeom prst="rect">
                <a:avLst/>
              </a:prstGeom>
              <a:noFill/>
            </p:spPr>
          </p:pic>
          <p:sp>
            <p:nvSpPr>
              <p:cNvPr id="12" name="Oval 49"/>
              <p:cNvSpPr>
                <a:spLocks noChangeArrowheads="1"/>
              </p:cNvSpPr>
              <p:nvPr/>
            </p:nvSpPr>
            <p:spPr bwMode="auto">
              <a:xfrm flipV="1">
                <a:off x="1613436" y="3832360"/>
                <a:ext cx="6270932" cy="403586"/>
              </a:xfrm>
              <a:prstGeom prst="ellipse">
                <a:avLst/>
              </a:prstGeom>
              <a:solidFill>
                <a:schemeClr val="tx2"/>
              </a:solidFill>
              <a:ln w="19050">
                <a:solidFill>
                  <a:schemeClr val="tx2">
                    <a:lumMod val="60000"/>
                    <a:lumOff val="40000"/>
                  </a:schemeClr>
                </a:solidFill>
                <a:round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ko-KR" altLang="ko-KR" sz="6800" b="1">
                  <a:solidFill>
                    <a:srgbClr val="000066"/>
                  </a:solidFill>
                  <a:latin typeface="Arial" pitchFamily="34" charset="0"/>
                  <a:ea typeface="돋움" pitchFamily="50" charset="-127"/>
                </a:endParaRPr>
              </a:p>
            </p:txBody>
          </p:sp>
          <p:sp>
            <p:nvSpPr>
              <p:cNvPr id="11" name="Oval 49"/>
              <p:cNvSpPr>
                <a:spLocks noChangeArrowheads="1"/>
              </p:cNvSpPr>
              <p:nvPr/>
            </p:nvSpPr>
            <p:spPr bwMode="auto">
              <a:xfrm flipV="1">
                <a:off x="1673486" y="3705516"/>
                <a:ext cx="6118200" cy="389974"/>
              </a:xfrm>
              <a:prstGeom prst="ellipse">
                <a:avLst/>
              </a:prstGeom>
              <a:gradFill>
                <a:gsLst>
                  <a:gs pos="48000">
                    <a:schemeClr val="bg1"/>
                  </a:gs>
                  <a:gs pos="100000">
                    <a:schemeClr val="bg1">
                      <a:lumMod val="50000"/>
                      <a:alpha val="0"/>
                    </a:schemeClr>
                  </a:gs>
                  <a:gs pos="0">
                    <a:schemeClr val="bg1">
                      <a:lumMod val="50000"/>
                      <a:alpha val="52000"/>
                    </a:schemeClr>
                  </a:gs>
                </a:gsLst>
                <a:lin ang="5400000" scaled="0"/>
              </a:gradFill>
              <a:ln w="19050">
                <a:noFill/>
                <a:round/>
                <a:headEnd/>
                <a:tailEnd/>
              </a:ln>
            </p:spPr>
            <p:txBody>
              <a:bodyPr rot="10800000" anchor="ctr"/>
              <a:lstStyle/>
              <a:p>
                <a:pPr algn="ctr"/>
                <a:endParaRPr lang="ko-KR" altLang="ko-KR" sz="6800" b="1">
                  <a:solidFill>
                    <a:srgbClr val="000066"/>
                  </a:solidFill>
                  <a:latin typeface="Arial" pitchFamily="34" charset="0"/>
                  <a:ea typeface="돋움" pitchFamily="50" charset="-127"/>
                </a:endParaRPr>
              </a:p>
            </p:txBody>
          </p:sp>
        </p:grpSp>
        <p:sp>
          <p:nvSpPr>
            <p:cNvPr id="16" name="Text Box 7"/>
            <p:cNvSpPr txBox="1">
              <a:spLocks noChangeArrowheads="1"/>
            </p:cNvSpPr>
            <p:nvPr/>
          </p:nvSpPr>
          <p:spPr bwMode="auto">
            <a:xfrm>
              <a:off x="2233836" y="5057308"/>
              <a:ext cx="4771578" cy="738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0" rtlCol="0">
              <a:spAutoFit/>
              <a:scene3d>
                <a:camera prst="orthographicFront"/>
                <a:lightRig rig="threePt" dir="t"/>
              </a:scene3d>
              <a:sp3d>
                <a:bevelT w="0" h="0"/>
                <a:contourClr>
                  <a:srgbClr val="011645"/>
                </a:contourClr>
              </a:sp3d>
            </a:bodyPr>
            <a:lstStyle>
              <a:lvl1pPr eaLnBrk="0" hangingPunct="0">
                <a:defRPr kumimoji="1"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1pPr>
              <a:lvl2pPr marL="742950" indent="-285750" eaLnBrk="0" hangingPunct="0">
                <a:defRPr kumimoji="1"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2pPr>
              <a:lvl3pPr marL="1143000" indent="-228600" eaLnBrk="0" hangingPunct="0">
                <a:defRPr kumimoji="1"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3pPr>
              <a:lvl4pPr marL="1600200" indent="-228600" eaLnBrk="0" hangingPunct="0">
                <a:defRPr kumimoji="1"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4pPr>
              <a:lvl5pPr marL="2057400" indent="-228600" eaLnBrk="0" hangingPunct="0">
                <a:defRPr kumimoji="1"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000">
                  <a:solidFill>
                    <a:schemeClr val="tx1"/>
                  </a:solidFill>
                  <a:latin typeface="맑은 고딕" pitchFamily="50" charset="-127"/>
                  <a:ea typeface="맑은 고딕" pitchFamily="50" charset="-127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400" spc="-7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윤고딕330" pitchFamily="18" charset="-127"/>
                  <a:ea typeface="-윤고딕330" pitchFamily="18" charset="-127"/>
                  <a:cs typeface="Arial" pitchFamily="34" charset="0"/>
                </a:rPr>
                <a:t>Regenerative water resource </a:t>
              </a:r>
            </a:p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ko-KR" sz="2400" spc="-70" dirty="0" smtClean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-윤고딕330" pitchFamily="18" charset="-127"/>
                  <a:ea typeface="-윤고딕330" pitchFamily="18" charset="-127"/>
                  <a:cs typeface="Arial" pitchFamily="34" charset="0"/>
                </a:rPr>
                <a:t>and environmental technologies</a:t>
              </a:r>
              <a:endParaRPr lang="ko-KR" altLang="en-US" sz="2400" spc="-7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-윤고딕330" pitchFamily="18" charset="-127"/>
                <a:ea typeface="-윤고딕330" pitchFamily="18" charset="-127"/>
                <a:cs typeface="Arial" pitchFamily="34" charset="0"/>
              </a:endParaRPr>
            </a:p>
          </p:txBody>
        </p:sp>
        <p:grpSp>
          <p:nvGrpSpPr>
            <p:cNvPr id="28" name="그룹 27"/>
            <p:cNvGrpSpPr/>
            <p:nvPr/>
          </p:nvGrpSpPr>
          <p:grpSpPr>
            <a:xfrm>
              <a:off x="467544" y="1687090"/>
              <a:ext cx="3672408" cy="2029942"/>
              <a:chOff x="467544" y="1687090"/>
              <a:chExt cx="3672408" cy="2029942"/>
            </a:xfrm>
          </p:grpSpPr>
          <p:sp>
            <p:nvSpPr>
              <p:cNvPr id="17" name="직사각형 16"/>
              <p:cNvSpPr/>
              <p:nvPr/>
            </p:nvSpPr>
            <p:spPr>
              <a:xfrm>
                <a:off x="467544" y="1687090"/>
                <a:ext cx="3672408" cy="2029942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76200">
                <a:gradFill>
                  <a:gsLst>
                    <a:gs pos="0">
                      <a:schemeClr val="bg1"/>
                    </a:gs>
                    <a:gs pos="72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683568" y="1832847"/>
                <a:ext cx="3240360" cy="64633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smtClean="0">
                    <a:solidFill>
                      <a:schemeClr val="bg1"/>
                    </a:solidFill>
                    <a:latin typeface="-2002" pitchFamily="18" charset="-127"/>
                    <a:ea typeface="-2002" pitchFamily="18" charset="-127"/>
                  </a:rPr>
                  <a:t>Urban hydro-ecology improvement</a:t>
                </a:r>
                <a:endParaRPr lang="ko-KR" altLang="en-US" dirty="0">
                  <a:solidFill>
                    <a:schemeClr val="bg1"/>
                  </a:solidFill>
                  <a:latin typeface="-2002" pitchFamily="18" charset="-127"/>
                  <a:ea typeface="-2002" pitchFamily="18" charset="-127"/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674809" y="2620076"/>
                <a:ext cx="323522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ko-KR" dirty="0" smtClean="0">
                    <a:solidFill>
                      <a:schemeClr val="bg1"/>
                    </a:solidFill>
                    <a:latin typeface="-2002" pitchFamily="18" charset="-127"/>
                    <a:ea typeface="-2002" pitchFamily="18" charset="-127"/>
                  </a:rPr>
                  <a:t>Bio-swale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ko-KR" dirty="0" smtClean="0">
                    <a:solidFill>
                      <a:schemeClr val="bg1"/>
                    </a:solidFill>
                    <a:latin typeface="-2002" pitchFamily="18" charset="-127"/>
                    <a:ea typeface="-2002" pitchFamily="18" charset="-127"/>
                  </a:rPr>
                  <a:t>Bio-barrier</a:t>
                </a:r>
              </a:p>
            </p:txBody>
          </p:sp>
        </p:grpSp>
        <p:grpSp>
          <p:nvGrpSpPr>
            <p:cNvPr id="29" name="그룹 28"/>
            <p:cNvGrpSpPr/>
            <p:nvPr/>
          </p:nvGrpSpPr>
          <p:grpSpPr>
            <a:xfrm>
              <a:off x="5076056" y="1687714"/>
              <a:ext cx="3672408" cy="2029317"/>
              <a:chOff x="5076056" y="1687714"/>
              <a:chExt cx="3672408" cy="2029317"/>
            </a:xfrm>
          </p:grpSpPr>
          <p:sp>
            <p:nvSpPr>
              <p:cNvPr id="21" name="직사각형 20"/>
              <p:cNvSpPr/>
              <p:nvPr/>
            </p:nvSpPr>
            <p:spPr>
              <a:xfrm>
                <a:off x="5076056" y="1687714"/>
                <a:ext cx="3672408" cy="2029317"/>
              </a:xfrm>
              <a:prstGeom prst="rect">
                <a:avLst/>
              </a:prstGeom>
              <a:solidFill>
                <a:schemeClr val="bg1">
                  <a:alpha val="0"/>
                </a:schemeClr>
              </a:solidFill>
              <a:ln w="76200">
                <a:gradFill>
                  <a:gsLst>
                    <a:gs pos="0">
                      <a:schemeClr val="bg1"/>
                    </a:gs>
                    <a:gs pos="72000">
                      <a:schemeClr val="accent1">
                        <a:tint val="23500"/>
                        <a:satMod val="160000"/>
                        <a:alpha val="0"/>
                      </a:schemeClr>
                    </a:gs>
                  </a:gsLst>
                  <a:lin ang="10800000" scaled="0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>
                <a:off x="5292080" y="1833472"/>
                <a:ext cx="3240360" cy="64633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 smtClean="0">
                    <a:solidFill>
                      <a:schemeClr val="bg1"/>
                    </a:solidFill>
                    <a:latin typeface="-2002" pitchFamily="18" charset="-127"/>
                    <a:ea typeface="-2002" pitchFamily="18" charset="-127"/>
                  </a:rPr>
                  <a:t>Costal management for sea level rise</a:t>
                </a:r>
                <a:endParaRPr lang="ko-KR" altLang="en-US" dirty="0">
                  <a:solidFill>
                    <a:schemeClr val="bg1"/>
                  </a:solidFill>
                  <a:latin typeface="-2002" pitchFamily="18" charset="-127"/>
                  <a:ea typeface="-2002" pitchFamily="18" charset="-127"/>
                </a:endParaRP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5283321" y="2620701"/>
                <a:ext cx="323522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ko-KR" dirty="0" smtClean="0">
                    <a:solidFill>
                      <a:schemeClr val="bg1"/>
                    </a:solidFill>
                    <a:latin typeface="-2002" pitchFamily="18" charset="-127"/>
                    <a:ea typeface="-2002" pitchFamily="18" charset="-127"/>
                  </a:rPr>
                  <a:t>Costal erosion prediction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US" altLang="ko-KR" dirty="0" smtClean="0">
                    <a:solidFill>
                      <a:schemeClr val="bg1"/>
                    </a:solidFill>
                    <a:latin typeface="-2002" pitchFamily="18" charset="-127"/>
                    <a:ea typeface="-2002" pitchFamily="18" charset="-127"/>
                  </a:rPr>
                  <a:t>Submerged structure for prevention of the erosion</a:t>
                </a:r>
                <a:endParaRPr lang="ko-KR" altLang="en-US" dirty="0">
                  <a:solidFill>
                    <a:schemeClr val="bg1"/>
                  </a:solidFill>
                  <a:latin typeface="-2002" pitchFamily="18" charset="-127"/>
                  <a:ea typeface="-2002" pitchFamily="18" charset="-127"/>
                </a:endParaRPr>
              </a:p>
            </p:txBody>
          </p:sp>
        </p:grpSp>
        <p:pic>
          <p:nvPicPr>
            <p:cNvPr id="26" name="Picture 2" descr="H:\png\30-01.png"/>
            <p:cNvPicPr>
              <a:picLocks noChangeAspect="1" noChangeArrowheads="1"/>
            </p:cNvPicPr>
            <p:nvPr/>
          </p:nvPicPr>
          <p:blipFill rotWithShape="1">
            <a:blip r:embed="rId5" cstate="print"/>
            <a:srcRect l="42141" t="80740" r="41690" b="8856"/>
            <a:stretch/>
          </p:blipFill>
          <p:spPr bwMode="auto">
            <a:xfrm>
              <a:off x="3938588" y="1661943"/>
              <a:ext cx="1362075" cy="56197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825710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제목 1"/>
          <p:cNvSpPr txBox="1">
            <a:spLocks/>
          </p:cNvSpPr>
          <p:nvPr/>
        </p:nvSpPr>
        <p:spPr>
          <a:xfrm>
            <a:off x="361951" y="347208"/>
            <a:ext cx="7134224" cy="633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Interrelationships among the Areas</a:t>
            </a:r>
            <a:endParaRPr lang="ko-KR" altLang="en-US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grpSp>
        <p:nvGrpSpPr>
          <p:cNvPr id="141" name="그룹 140"/>
          <p:cNvGrpSpPr/>
          <p:nvPr/>
        </p:nvGrpSpPr>
        <p:grpSpPr>
          <a:xfrm>
            <a:off x="115728" y="1060505"/>
            <a:ext cx="8912545" cy="5693563"/>
            <a:chOff x="142554" y="1060505"/>
            <a:chExt cx="8912545" cy="5693563"/>
          </a:xfrm>
        </p:grpSpPr>
        <p:sp>
          <p:nvSpPr>
            <p:cNvPr id="140" name="모서리가 둥근 직사각형 139"/>
            <p:cNvSpPr/>
            <p:nvPr/>
          </p:nvSpPr>
          <p:spPr>
            <a:xfrm>
              <a:off x="142554" y="1209452"/>
              <a:ext cx="8912545" cy="5544616"/>
            </a:xfrm>
            <a:prstGeom prst="roundRect">
              <a:avLst>
                <a:gd name="adj" fmla="val 4985"/>
              </a:avLst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94" name="그룹 93"/>
            <p:cNvGrpSpPr/>
            <p:nvPr/>
          </p:nvGrpSpPr>
          <p:grpSpPr>
            <a:xfrm>
              <a:off x="231455" y="2276870"/>
              <a:ext cx="2828377" cy="2952328"/>
              <a:chOff x="231455" y="1844824"/>
              <a:chExt cx="2828377" cy="2952328"/>
            </a:xfrm>
          </p:grpSpPr>
          <p:sp>
            <p:nvSpPr>
              <p:cNvPr id="62" name="모서리가 둥근 직사각형 61"/>
              <p:cNvSpPr/>
              <p:nvPr/>
            </p:nvSpPr>
            <p:spPr bwMode="auto">
              <a:xfrm>
                <a:off x="231455" y="1844824"/>
                <a:ext cx="2828377" cy="2952328"/>
              </a:xfrm>
              <a:prstGeom prst="roundRect">
                <a:avLst>
                  <a:gd name="adj" fmla="val 7031"/>
                </a:avLst>
              </a:prstGeom>
              <a:solidFill>
                <a:schemeClr val="accent3">
                  <a:lumMod val="60000"/>
                  <a:lumOff val="40000"/>
                </a:schemeClr>
              </a:solidFill>
              <a:ln w="19050">
                <a:solidFill>
                  <a:srgbClr val="99FF66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en-US" altLang="ko-KR" b="1" dirty="0" smtClean="0">
                    <a:ln w="12700">
                      <a:noFill/>
                      <a:prstDash val="solid"/>
                    </a:ln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Area II</a:t>
                </a:r>
                <a:endParaRPr lang="ko-KR" altLang="en-US" b="1" dirty="0">
                  <a:ln w="12700">
                    <a:noFill/>
                    <a:prstDash val="solid"/>
                  </a:ln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63" name="모서리가 둥근 직사각형 62"/>
              <p:cNvSpPr/>
              <p:nvPr/>
            </p:nvSpPr>
            <p:spPr bwMode="auto">
              <a:xfrm>
                <a:off x="323528" y="2312835"/>
                <a:ext cx="2609040" cy="411039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90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25000"/>
                  </a:lnSpc>
                  <a:defRPr/>
                </a:pPr>
                <a:r>
                  <a:rPr lang="en-US" altLang="ko-KR" sz="1400" dirty="0" smtClean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latin typeface="-2002" pitchFamily="18" charset="-127"/>
                    <a:ea typeface="-2002" pitchFamily="18" charset="-127"/>
                  </a:rPr>
                  <a:t>1: Slope management</a:t>
                </a:r>
                <a:endParaRPr lang="en-US" altLang="ko-KR" sz="14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-2002" pitchFamily="18" charset="-127"/>
                  <a:ea typeface="-2002" pitchFamily="18" charset="-127"/>
                </a:endParaRPr>
              </a:p>
            </p:txBody>
          </p:sp>
          <p:sp>
            <p:nvSpPr>
              <p:cNvPr id="64" name="모서리가 둥근 직사각형 63"/>
              <p:cNvSpPr/>
              <p:nvPr/>
            </p:nvSpPr>
            <p:spPr bwMode="auto">
              <a:xfrm>
                <a:off x="323528" y="2842108"/>
                <a:ext cx="2609040" cy="377475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90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25000"/>
                  </a:lnSpc>
                </a:pPr>
                <a:r>
                  <a:rPr lang="en-US" altLang="ko-KR" sz="1400" dirty="0" smtClean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latin typeface="-2002" pitchFamily="18" charset="-127"/>
                    <a:ea typeface="-2002" pitchFamily="18" charset="-127"/>
                  </a:rPr>
                  <a:t>2: Adaptive </a:t>
                </a:r>
                <a:r>
                  <a:rPr lang="en-US" altLang="ko-KR" sz="1400" dirty="0" err="1" smtClean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latin typeface="-2002" pitchFamily="18" charset="-127"/>
                    <a:ea typeface="-2002" pitchFamily="18" charset="-127"/>
                  </a:rPr>
                  <a:t>geotech</a:t>
                </a:r>
                <a:endParaRPr lang="en-US" altLang="ko-KR" sz="14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-2002" pitchFamily="18" charset="-127"/>
                  <a:ea typeface="-2002" pitchFamily="18" charset="-127"/>
                </a:endParaRPr>
              </a:p>
            </p:txBody>
          </p:sp>
          <p:sp>
            <p:nvSpPr>
              <p:cNvPr id="65" name="모서리가 둥근 직사각형 64"/>
              <p:cNvSpPr/>
              <p:nvPr/>
            </p:nvSpPr>
            <p:spPr bwMode="auto">
              <a:xfrm>
                <a:off x="323528" y="3337817"/>
                <a:ext cx="2609040" cy="371918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90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25000"/>
                  </a:lnSpc>
                </a:pPr>
                <a:r>
                  <a:rPr lang="en-US" altLang="ko-KR" sz="1400" dirty="0" smtClean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latin typeface="-2002" pitchFamily="18" charset="-127"/>
                    <a:ea typeface="-2002" pitchFamily="18" charset="-127"/>
                  </a:rPr>
                  <a:t>3: </a:t>
                </a:r>
                <a:r>
                  <a:rPr lang="en-US" altLang="ko-KR" sz="1400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latin typeface="-2002" pitchFamily="18" charset="-127"/>
                    <a:ea typeface="-2002" pitchFamily="18" charset="-127"/>
                  </a:rPr>
                  <a:t>Multi-climate</a:t>
                </a:r>
                <a:r>
                  <a:rPr lang="ko-KR" altLang="en-US" sz="1400" dirty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latin typeface="-2002" pitchFamily="18" charset="-127"/>
                    <a:ea typeface="-2002" pitchFamily="18" charset="-127"/>
                  </a:rPr>
                  <a:t> </a:t>
                </a:r>
                <a:r>
                  <a:rPr lang="en-US" altLang="ko-KR" sz="1400" dirty="0" smtClean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latin typeface="-2002" pitchFamily="18" charset="-127"/>
                    <a:ea typeface="-2002" pitchFamily="18" charset="-127"/>
                  </a:rPr>
                  <a:t>concrete</a:t>
                </a:r>
                <a:endParaRPr lang="en-US" altLang="ko-KR" sz="14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-2002" pitchFamily="18" charset="-127"/>
                  <a:ea typeface="-2002" pitchFamily="18" charset="-127"/>
                </a:endParaRPr>
              </a:p>
            </p:txBody>
          </p:sp>
          <p:sp>
            <p:nvSpPr>
              <p:cNvPr id="66" name="모서리가 둥근 직사각형 65"/>
              <p:cNvSpPr/>
              <p:nvPr/>
            </p:nvSpPr>
            <p:spPr bwMode="auto">
              <a:xfrm>
                <a:off x="323528" y="3827969"/>
                <a:ext cx="2609040" cy="361848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90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25000"/>
                  </a:lnSpc>
                </a:pPr>
                <a:r>
                  <a:rPr lang="en-US" altLang="ko-KR" sz="1400" dirty="0" smtClean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latin typeface="-2002" pitchFamily="18" charset="-127"/>
                    <a:ea typeface="-2002" pitchFamily="18" charset="-127"/>
                  </a:rPr>
                  <a:t>4: Slimming technology</a:t>
                </a:r>
                <a:endParaRPr lang="ko-KR" altLang="en-US" sz="14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-2002" pitchFamily="18" charset="-127"/>
                  <a:ea typeface="-2002" pitchFamily="18" charset="-127"/>
                </a:endParaRPr>
              </a:p>
            </p:txBody>
          </p:sp>
          <p:sp>
            <p:nvSpPr>
              <p:cNvPr id="67" name="모서리가 둥근 직사각형 66"/>
              <p:cNvSpPr/>
              <p:nvPr/>
            </p:nvSpPr>
            <p:spPr bwMode="auto">
              <a:xfrm>
                <a:off x="323528" y="4308050"/>
                <a:ext cx="2609040" cy="358088"/>
              </a:xfrm>
              <a:prstGeom prst="roundRect">
                <a:avLst/>
              </a:prstGeom>
              <a:solidFill>
                <a:schemeClr val="accent3">
                  <a:lumMod val="75000"/>
                </a:schemeClr>
              </a:solidFill>
              <a:ln w="190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25000"/>
                  </a:lnSpc>
                </a:pPr>
                <a:r>
                  <a:rPr lang="en-US" altLang="ko-KR" sz="1400" dirty="0" smtClean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latin typeface="-2002" pitchFamily="18" charset="-127"/>
                    <a:ea typeface="-2002" pitchFamily="18" charset="-127"/>
                  </a:rPr>
                  <a:t>5: Porous pavement</a:t>
                </a:r>
                <a:endParaRPr lang="en-US" altLang="ko-KR" sz="14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-2002" pitchFamily="18" charset="-127"/>
                  <a:ea typeface="-2002" pitchFamily="18" charset="-127"/>
                </a:endParaRPr>
              </a:p>
            </p:txBody>
          </p:sp>
        </p:grpSp>
        <p:grpSp>
          <p:nvGrpSpPr>
            <p:cNvPr id="93" name="그룹 92"/>
            <p:cNvGrpSpPr/>
            <p:nvPr/>
          </p:nvGrpSpPr>
          <p:grpSpPr>
            <a:xfrm>
              <a:off x="3203848" y="2761462"/>
              <a:ext cx="2828377" cy="1983145"/>
              <a:chOff x="3203848" y="1844824"/>
              <a:chExt cx="2828377" cy="1983145"/>
            </a:xfrm>
          </p:grpSpPr>
          <p:sp>
            <p:nvSpPr>
              <p:cNvPr id="80" name="모서리가 둥근 직사각형 79"/>
              <p:cNvSpPr/>
              <p:nvPr/>
            </p:nvSpPr>
            <p:spPr bwMode="auto">
              <a:xfrm>
                <a:off x="3203848" y="1844824"/>
                <a:ext cx="2828377" cy="1983145"/>
              </a:xfrm>
              <a:prstGeom prst="roundRect">
                <a:avLst>
                  <a:gd name="adj" fmla="val 7031"/>
                </a:avLst>
              </a:prstGeom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accent4">
                    <a:lumMod val="60000"/>
                    <a:lumOff val="40000"/>
                  </a:schemeClr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en-US" altLang="ko-KR" b="1" dirty="0" smtClean="0">
                    <a:ln w="12700">
                      <a:noFill/>
                      <a:prstDash val="solid"/>
                    </a:ln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Area I</a:t>
                </a:r>
                <a:endParaRPr lang="ko-KR" altLang="en-US" b="1" dirty="0">
                  <a:ln w="12700">
                    <a:noFill/>
                    <a:prstDash val="solid"/>
                  </a:ln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81" name="모서리가 둥근 직사각형 80"/>
              <p:cNvSpPr/>
              <p:nvPr/>
            </p:nvSpPr>
            <p:spPr bwMode="auto">
              <a:xfrm>
                <a:off x="3295921" y="2312835"/>
                <a:ext cx="2609040" cy="411039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25000"/>
                  </a:lnSpc>
                  <a:defRPr/>
                </a:pPr>
                <a:r>
                  <a:rPr lang="en-US" altLang="ko-KR" sz="1400" dirty="0" smtClean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latin typeface="-2002" pitchFamily="18" charset="-127"/>
                    <a:ea typeface="-2002" pitchFamily="18" charset="-127"/>
                  </a:rPr>
                  <a:t>1: Climate/hydro scenarios</a:t>
                </a:r>
                <a:endParaRPr lang="en-US" altLang="ko-KR" sz="14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-2002" pitchFamily="18" charset="-127"/>
                  <a:ea typeface="-2002" pitchFamily="18" charset="-127"/>
                </a:endParaRPr>
              </a:p>
            </p:txBody>
          </p:sp>
          <p:sp>
            <p:nvSpPr>
              <p:cNvPr id="82" name="모서리가 둥근 직사각형 81"/>
              <p:cNvSpPr/>
              <p:nvPr/>
            </p:nvSpPr>
            <p:spPr bwMode="auto">
              <a:xfrm>
                <a:off x="3295921" y="2842108"/>
                <a:ext cx="2609040" cy="377475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sz="1400" dirty="0" smtClean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latin typeface="-2002" pitchFamily="18" charset="-127"/>
                    <a:ea typeface="-2002" pitchFamily="18" charset="-127"/>
                  </a:rPr>
                  <a:t>2: Hydro-parameters</a:t>
                </a:r>
                <a:endParaRPr lang="en-US" altLang="ko-KR" sz="14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-2002" pitchFamily="18" charset="-127"/>
                  <a:ea typeface="-2002" pitchFamily="18" charset="-127"/>
                </a:endParaRPr>
              </a:p>
            </p:txBody>
          </p:sp>
          <p:sp>
            <p:nvSpPr>
              <p:cNvPr id="83" name="모서리가 둥근 직사각형 82"/>
              <p:cNvSpPr/>
              <p:nvPr/>
            </p:nvSpPr>
            <p:spPr bwMode="auto">
              <a:xfrm>
                <a:off x="3295921" y="3337817"/>
                <a:ext cx="2609040" cy="371918"/>
              </a:xfrm>
              <a:prstGeom prst="roundRect">
                <a:avLst/>
              </a:prstGeom>
              <a:solidFill>
                <a:schemeClr val="accent4">
                  <a:lumMod val="75000"/>
                </a:schemeClr>
              </a:solidFill>
              <a:ln w="190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sz="1400" dirty="0" smtClean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latin typeface="-2002" pitchFamily="18" charset="-127"/>
                    <a:ea typeface="-2002" pitchFamily="18" charset="-127"/>
                  </a:rPr>
                  <a:t>3: Proactive strategy</a:t>
                </a:r>
                <a:endParaRPr lang="en-US" altLang="ko-KR" sz="14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-2002" pitchFamily="18" charset="-127"/>
                  <a:ea typeface="-2002" pitchFamily="18" charset="-127"/>
                </a:endParaRPr>
              </a:p>
            </p:txBody>
          </p:sp>
        </p:grpSp>
        <p:grpSp>
          <p:nvGrpSpPr>
            <p:cNvPr id="92" name="그룹 91"/>
            <p:cNvGrpSpPr/>
            <p:nvPr/>
          </p:nvGrpSpPr>
          <p:grpSpPr>
            <a:xfrm>
              <a:off x="6156176" y="3014952"/>
              <a:ext cx="2828377" cy="1476164"/>
              <a:chOff x="6156176" y="1861653"/>
              <a:chExt cx="2828377" cy="1476164"/>
            </a:xfrm>
          </p:grpSpPr>
          <p:sp>
            <p:nvSpPr>
              <p:cNvPr id="86" name="모서리가 둥근 직사각형 85"/>
              <p:cNvSpPr/>
              <p:nvPr/>
            </p:nvSpPr>
            <p:spPr bwMode="auto">
              <a:xfrm>
                <a:off x="6156176" y="1861653"/>
                <a:ext cx="2828377" cy="1476164"/>
              </a:xfrm>
              <a:prstGeom prst="roundRect">
                <a:avLst>
                  <a:gd name="adj" fmla="val 7031"/>
                </a:avLst>
              </a:prstGeom>
              <a:solidFill>
                <a:schemeClr val="accent1">
                  <a:lumMod val="40000"/>
                  <a:lumOff val="60000"/>
                </a:schemeClr>
              </a:solidFill>
              <a:ln w="19050">
                <a:solidFill>
                  <a:srgbClr val="0070C0"/>
                </a:solidFill>
              </a:ln>
              <a:effectLst>
                <a:outerShdw sx="1000" sy="1000" rotWithShape="0">
                  <a:srgbClr val="000000"/>
                </a:outerShdw>
              </a:effectLst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/>
              <a:lstStyle/>
              <a:p>
                <a:pPr algn="ctr">
                  <a:defRPr/>
                </a:pPr>
                <a:r>
                  <a:rPr lang="en-US" altLang="ko-KR" b="1" dirty="0" smtClean="0">
                    <a:ln w="12700">
                      <a:noFill/>
                      <a:prstDash val="solid"/>
                    </a:ln>
                    <a:solidFill>
                      <a:srgbClr val="000000"/>
                    </a:solidFill>
                    <a:latin typeface="맑은 고딕" pitchFamily="50" charset="-127"/>
                    <a:ea typeface="맑은 고딕" pitchFamily="50" charset="-127"/>
                  </a:rPr>
                  <a:t>Area III</a:t>
                </a:r>
                <a:endParaRPr lang="ko-KR" altLang="en-US" b="1" dirty="0">
                  <a:ln w="12700">
                    <a:noFill/>
                    <a:prstDash val="solid"/>
                  </a:ln>
                  <a:solidFill>
                    <a:srgbClr val="000000"/>
                  </a:solidFill>
                  <a:latin typeface="맑은 고딕" pitchFamily="50" charset="-127"/>
                  <a:ea typeface="맑은 고딕" pitchFamily="50" charset="-127"/>
                </a:endParaRPr>
              </a:p>
            </p:txBody>
          </p:sp>
          <p:sp>
            <p:nvSpPr>
              <p:cNvPr id="87" name="모서리가 둥근 직사각형 86"/>
              <p:cNvSpPr/>
              <p:nvPr/>
            </p:nvSpPr>
            <p:spPr bwMode="auto">
              <a:xfrm>
                <a:off x="6248249" y="2329664"/>
                <a:ext cx="2609040" cy="411039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190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lnSpc>
                    <a:spcPct val="125000"/>
                  </a:lnSpc>
                  <a:defRPr/>
                </a:pPr>
                <a:r>
                  <a:rPr lang="en-US" altLang="ko-KR" sz="1400" dirty="0" smtClean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latin typeface="-2002" pitchFamily="18" charset="-127"/>
                    <a:ea typeface="-2002" pitchFamily="18" charset="-127"/>
                  </a:rPr>
                  <a:t>1: Unban ecology </a:t>
                </a:r>
                <a:r>
                  <a:rPr lang="en-US" altLang="ko-KR" sz="1400" dirty="0" err="1" smtClean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latin typeface="-2002" pitchFamily="18" charset="-127"/>
                    <a:ea typeface="-2002" pitchFamily="18" charset="-127"/>
                  </a:rPr>
                  <a:t>improment</a:t>
                </a:r>
                <a:endParaRPr lang="en-US" altLang="ko-KR" sz="14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-2002" pitchFamily="18" charset="-127"/>
                  <a:ea typeface="-2002" pitchFamily="18" charset="-127"/>
                </a:endParaRPr>
              </a:p>
            </p:txBody>
          </p:sp>
          <p:sp>
            <p:nvSpPr>
              <p:cNvPr id="88" name="모서리가 둥근 직사각형 87"/>
              <p:cNvSpPr/>
              <p:nvPr/>
            </p:nvSpPr>
            <p:spPr bwMode="auto">
              <a:xfrm>
                <a:off x="6248249" y="2858937"/>
                <a:ext cx="2609040" cy="377475"/>
              </a:xfrm>
              <a:prstGeom prst="roundRect">
                <a:avLst/>
              </a:prstGeom>
              <a:solidFill>
                <a:schemeClr val="tx2">
                  <a:lumMod val="75000"/>
                </a:schemeClr>
              </a:solidFill>
              <a:ln w="19050">
                <a:noFill/>
              </a:ln>
              <a:effectLst>
                <a:outerShdw blurRad="107950" dist="12700" dir="5400000" algn="ctr">
                  <a:srgbClr val="000000"/>
                </a:outerShdw>
              </a:effectLst>
              <a:scene3d>
                <a:camera prst="orthographicFront">
                  <a:rot lat="0" lon="0" rev="0"/>
                </a:camera>
                <a:lightRig rig="soft" dir="t">
                  <a:rot lat="0" lon="0" rev="0"/>
                </a:lightRig>
              </a:scene3d>
              <a:sp3d contourW="44450" prstMaterial="matte">
                <a:bevelT w="63500" h="63500" prst="artDeco"/>
                <a:contourClr>
                  <a:srgbClr val="FFFFFF"/>
                </a:contourClr>
              </a:sp3d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altLang="ko-KR" sz="1400" dirty="0" smtClean="0">
                    <a:ln w="12700">
                      <a:noFill/>
                      <a:prstDash val="solid"/>
                    </a:ln>
                    <a:solidFill>
                      <a:schemeClr val="bg1"/>
                    </a:solidFill>
                    <a:latin typeface="-2002" pitchFamily="18" charset="-127"/>
                    <a:ea typeface="-2002" pitchFamily="18" charset="-127"/>
                  </a:rPr>
                  <a:t>2: Costal management</a:t>
                </a:r>
                <a:endParaRPr lang="en-US" altLang="ko-KR" sz="1400" dirty="0">
                  <a:ln w="12700">
                    <a:noFill/>
                    <a:prstDash val="solid"/>
                  </a:ln>
                  <a:solidFill>
                    <a:schemeClr val="bg1"/>
                  </a:solidFill>
                  <a:latin typeface="-2002" pitchFamily="18" charset="-127"/>
                  <a:ea typeface="-2002" pitchFamily="18" charset="-127"/>
                </a:endParaRPr>
              </a:p>
            </p:txBody>
          </p:sp>
        </p:grpSp>
        <p:sp>
          <p:nvSpPr>
            <p:cNvPr id="95" name="모서리가 둥근 직사각형 94"/>
            <p:cNvSpPr/>
            <p:nvPr/>
          </p:nvSpPr>
          <p:spPr bwMode="auto">
            <a:xfrm>
              <a:off x="3331111" y="1844822"/>
              <a:ext cx="2573850" cy="50405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5400" cmpd="sng">
              <a:solidFill>
                <a:schemeClr val="accent6">
                  <a:lumMod val="50000"/>
                </a:schemeClr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600" dirty="0" smtClean="0">
                  <a:ln w="12700">
                    <a:noFill/>
                    <a:prstDash val="solid"/>
                  </a:ln>
                  <a:solidFill>
                    <a:schemeClr val="tx1"/>
                  </a:solidFill>
                  <a:latin typeface="-2002" pitchFamily="18" charset="-127"/>
                  <a:ea typeface="-2002" pitchFamily="18" charset="-127"/>
                </a:rPr>
                <a:t>Engineering parameters</a:t>
              </a:r>
              <a:endParaRPr lang="ko-KR" altLang="en-US" sz="1600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-2002" pitchFamily="18" charset="-127"/>
                <a:ea typeface="-2002" pitchFamily="18" charset="-127"/>
              </a:endParaRPr>
            </a:p>
          </p:txBody>
        </p:sp>
        <p:sp>
          <p:nvSpPr>
            <p:cNvPr id="104" name="모서리가 둥근 직사각형 103"/>
            <p:cNvSpPr/>
            <p:nvPr/>
          </p:nvSpPr>
          <p:spPr bwMode="auto">
            <a:xfrm>
              <a:off x="358718" y="6165303"/>
              <a:ext cx="2573850" cy="50405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5400" cmpd="sng">
              <a:solidFill>
                <a:schemeClr val="accent6">
                  <a:lumMod val="50000"/>
                </a:schemeClr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600" dirty="0" smtClean="0">
                  <a:ln w="12700">
                    <a:noFill/>
                    <a:prstDash val="solid"/>
                  </a:ln>
                  <a:solidFill>
                    <a:schemeClr val="tx1"/>
                  </a:solidFill>
                  <a:latin typeface="-2002" pitchFamily="18" charset="-127"/>
                  <a:ea typeface="-2002" pitchFamily="18" charset="-127"/>
                </a:rPr>
                <a:t>Adaptation technologies</a:t>
              </a:r>
              <a:endParaRPr lang="ko-KR" altLang="en-US" sz="1600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-2002" pitchFamily="18" charset="-127"/>
                <a:ea typeface="-2002" pitchFamily="18" charset="-127"/>
              </a:endParaRPr>
            </a:p>
          </p:txBody>
        </p:sp>
        <p:sp>
          <p:nvSpPr>
            <p:cNvPr id="105" name="모서리가 둥근 직사각형 104"/>
            <p:cNvSpPr/>
            <p:nvPr/>
          </p:nvSpPr>
          <p:spPr bwMode="auto">
            <a:xfrm>
              <a:off x="3331111" y="5445223"/>
              <a:ext cx="2573850" cy="50405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5400" cmpd="sng">
              <a:solidFill>
                <a:schemeClr val="accent6">
                  <a:lumMod val="50000"/>
                </a:schemeClr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600" dirty="0" smtClean="0">
                  <a:ln w="12700">
                    <a:noFill/>
                    <a:prstDash val="solid"/>
                  </a:ln>
                  <a:solidFill>
                    <a:schemeClr val="tx1"/>
                  </a:solidFill>
                  <a:latin typeface="-2002" pitchFamily="18" charset="-127"/>
                  <a:ea typeface="-2002" pitchFamily="18" charset="-127"/>
                </a:rPr>
                <a:t>Socio-economic evaluation of </a:t>
              </a:r>
              <a:r>
                <a:rPr lang="en-US" altLang="ko-KR" sz="1600" dirty="0" err="1" smtClean="0">
                  <a:ln w="12700">
                    <a:noFill/>
                    <a:prstDash val="solid"/>
                  </a:ln>
                  <a:solidFill>
                    <a:schemeClr val="tx1"/>
                  </a:solidFill>
                  <a:latin typeface="-2002" pitchFamily="18" charset="-127"/>
                  <a:ea typeface="-2002" pitchFamily="18" charset="-127"/>
                </a:rPr>
                <a:t>technolgies</a:t>
              </a:r>
              <a:r>
                <a:rPr lang="en-US" altLang="ko-KR" sz="1600" dirty="0" smtClean="0">
                  <a:ln w="12700">
                    <a:noFill/>
                    <a:prstDash val="solid"/>
                  </a:ln>
                  <a:solidFill>
                    <a:schemeClr val="tx1"/>
                  </a:solidFill>
                  <a:latin typeface="-2002" pitchFamily="18" charset="-127"/>
                  <a:ea typeface="-2002" pitchFamily="18" charset="-127"/>
                </a:rPr>
                <a:t> </a:t>
              </a:r>
              <a:endParaRPr lang="ko-KR" altLang="en-US" sz="1600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-2002" pitchFamily="18" charset="-127"/>
                <a:ea typeface="-2002" pitchFamily="18" charset="-127"/>
              </a:endParaRPr>
            </a:p>
          </p:txBody>
        </p:sp>
        <p:sp>
          <p:nvSpPr>
            <p:cNvPr id="107" name="모서리가 둥근 직사각형 106"/>
            <p:cNvSpPr/>
            <p:nvPr/>
          </p:nvSpPr>
          <p:spPr bwMode="auto">
            <a:xfrm>
              <a:off x="6283439" y="6165303"/>
              <a:ext cx="2573850" cy="504057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 w="25400" cmpd="sng">
              <a:solidFill>
                <a:schemeClr val="accent6">
                  <a:lumMod val="50000"/>
                </a:schemeClr>
              </a:solidFill>
            </a:ln>
            <a:effectLst>
              <a:outerShdw sx="1000" sy="1000" rotWithShape="0">
                <a:srgbClr val="000000"/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anchor="ctr"/>
            <a:lstStyle/>
            <a:p>
              <a:pPr algn="ctr">
                <a:defRPr/>
              </a:pPr>
              <a:r>
                <a:rPr lang="en-US" altLang="ko-KR" sz="1600" dirty="0" smtClean="0">
                  <a:ln w="12700">
                    <a:noFill/>
                    <a:prstDash val="solid"/>
                  </a:ln>
                  <a:solidFill>
                    <a:schemeClr val="tx1"/>
                  </a:solidFill>
                  <a:latin typeface="-2002" pitchFamily="18" charset="-127"/>
                  <a:ea typeface="-2002" pitchFamily="18" charset="-127"/>
                </a:rPr>
                <a:t>Regenerative technologies</a:t>
              </a:r>
              <a:endParaRPr lang="ko-KR" altLang="en-US" sz="1600" dirty="0">
                <a:ln w="12700">
                  <a:noFill/>
                  <a:prstDash val="solid"/>
                </a:ln>
                <a:solidFill>
                  <a:schemeClr val="tx1"/>
                </a:solidFill>
                <a:latin typeface="-2002" pitchFamily="18" charset="-127"/>
                <a:ea typeface="-2002" pitchFamily="18" charset="-127"/>
              </a:endParaRPr>
            </a:p>
          </p:txBody>
        </p:sp>
        <p:cxnSp>
          <p:nvCxnSpPr>
            <p:cNvPr id="109" name="직선 화살표 연결선 108"/>
            <p:cNvCxnSpPr>
              <a:stCxn id="80" idx="0"/>
              <a:endCxn id="95" idx="2"/>
            </p:cNvCxnSpPr>
            <p:nvPr/>
          </p:nvCxnSpPr>
          <p:spPr>
            <a:xfrm flipH="1" flipV="1">
              <a:off x="4618036" y="2348879"/>
              <a:ext cx="1" cy="412583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꺾인 연결선 112"/>
            <p:cNvCxnSpPr>
              <a:stCxn id="95" idx="1"/>
              <a:endCxn id="62" idx="0"/>
            </p:cNvCxnSpPr>
            <p:nvPr/>
          </p:nvCxnSpPr>
          <p:spPr>
            <a:xfrm rot="10800000" flipV="1">
              <a:off x="1645645" y="2096850"/>
              <a:ext cx="1685467" cy="180019"/>
            </a:xfrm>
            <a:prstGeom prst="bentConnector2">
              <a:avLst/>
            </a:prstGeom>
            <a:ln w="381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꺾인 연결선 113"/>
            <p:cNvCxnSpPr>
              <a:stCxn id="95" idx="3"/>
              <a:endCxn id="86" idx="0"/>
            </p:cNvCxnSpPr>
            <p:nvPr/>
          </p:nvCxnSpPr>
          <p:spPr>
            <a:xfrm>
              <a:off x="5904961" y="2096851"/>
              <a:ext cx="1665404" cy="918101"/>
            </a:xfrm>
            <a:prstGeom prst="bentConnector2">
              <a:avLst/>
            </a:prstGeom>
            <a:ln w="381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직선 화살표 연결선 117"/>
            <p:cNvCxnSpPr>
              <a:stCxn id="62" idx="2"/>
              <a:endCxn id="104" idx="0"/>
            </p:cNvCxnSpPr>
            <p:nvPr/>
          </p:nvCxnSpPr>
          <p:spPr>
            <a:xfrm flipH="1">
              <a:off x="1645643" y="5229198"/>
              <a:ext cx="1" cy="936105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꺾인 연결선 121"/>
            <p:cNvCxnSpPr>
              <a:stCxn id="104" idx="3"/>
              <a:endCxn id="105" idx="2"/>
            </p:cNvCxnSpPr>
            <p:nvPr/>
          </p:nvCxnSpPr>
          <p:spPr>
            <a:xfrm flipV="1">
              <a:off x="2932568" y="5949280"/>
              <a:ext cx="1685468" cy="468052"/>
            </a:xfrm>
            <a:prstGeom prst="bentConnector2">
              <a:avLst/>
            </a:prstGeom>
            <a:ln w="381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꺾인 연결선 124"/>
            <p:cNvCxnSpPr>
              <a:stCxn id="107" idx="1"/>
              <a:endCxn id="105" idx="2"/>
            </p:cNvCxnSpPr>
            <p:nvPr/>
          </p:nvCxnSpPr>
          <p:spPr>
            <a:xfrm rot="10800000">
              <a:off x="4618037" y="5949280"/>
              <a:ext cx="1665403" cy="468052"/>
            </a:xfrm>
            <a:prstGeom prst="bentConnector2">
              <a:avLst/>
            </a:prstGeom>
            <a:ln w="381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직선 화살표 연결선 127"/>
            <p:cNvCxnSpPr>
              <a:stCxn id="86" idx="2"/>
              <a:endCxn id="107" idx="0"/>
            </p:cNvCxnSpPr>
            <p:nvPr/>
          </p:nvCxnSpPr>
          <p:spPr>
            <a:xfrm flipH="1">
              <a:off x="7570364" y="4491116"/>
              <a:ext cx="1" cy="1674187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직선 화살표 연결선 134"/>
            <p:cNvCxnSpPr>
              <a:stCxn id="105" idx="0"/>
              <a:endCxn id="80" idx="2"/>
            </p:cNvCxnSpPr>
            <p:nvPr/>
          </p:nvCxnSpPr>
          <p:spPr>
            <a:xfrm flipV="1">
              <a:off x="4618036" y="4744607"/>
              <a:ext cx="1" cy="700616"/>
            </a:xfrm>
            <a:prstGeom prst="straightConnector1">
              <a:avLst/>
            </a:prstGeom>
            <a:ln w="38100">
              <a:solidFill>
                <a:schemeClr val="bg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8" name="그림 137" descr="45-1.pn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14684" y="1060505"/>
              <a:ext cx="4806706" cy="71932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318481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dministrator\My Documents\네이트온 받은 파일\정상섬교수님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340766"/>
            <a:ext cx="3215560" cy="2376266"/>
          </a:xfrm>
          <a:prstGeom prst="roundRect">
            <a:avLst>
              <a:gd name="adj" fmla="val 383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scene3d>
            <a:camera prst="orthographicFront"/>
            <a:lightRig rig="threePt" dir="t"/>
          </a:scene3d>
          <a:sp3d contourW="25400">
            <a:bevelT w="6350"/>
            <a:contourClr>
              <a:srgbClr val="0858A0"/>
            </a:contourClr>
          </a:sp3d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361951" y="347208"/>
            <a:ext cx="7134224" cy="6335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dirty="0" smtClean="0">
                <a:solidFill>
                  <a:schemeClr val="bg1"/>
                </a:solidFill>
                <a:latin typeface="-2002" pitchFamily="18" charset="-127"/>
                <a:ea typeface="-2002" pitchFamily="18" charset="-127"/>
              </a:rPr>
              <a:t>Director</a:t>
            </a:r>
            <a:endParaRPr lang="ko-KR" altLang="en-US" dirty="0">
              <a:solidFill>
                <a:schemeClr val="bg1"/>
              </a:solidFill>
              <a:latin typeface="-2002" pitchFamily="18" charset="-127"/>
              <a:ea typeface="-2002" pitchFamily="18" charset="-127"/>
            </a:endParaRPr>
          </a:p>
        </p:txBody>
      </p:sp>
      <p:sp>
        <p:nvSpPr>
          <p:cNvPr id="10" name="한쪽 모서리가 잘린 사각형 9"/>
          <p:cNvSpPr/>
          <p:nvPr/>
        </p:nvSpPr>
        <p:spPr bwMode="auto">
          <a:xfrm>
            <a:off x="3516998" y="1690886"/>
            <a:ext cx="5411915" cy="540000"/>
          </a:xfrm>
          <a:prstGeom prst="snip1Rect">
            <a:avLst>
              <a:gd name="adj" fmla="val 20583"/>
            </a:avLst>
          </a:prstGeom>
          <a:gradFill>
            <a:gsLst>
              <a:gs pos="0">
                <a:srgbClr val="002B60">
                  <a:alpha val="53000"/>
                </a:srgbClr>
              </a:gs>
              <a:gs pos="45000">
                <a:srgbClr val="1C4E86"/>
              </a:gs>
              <a:gs pos="100000">
                <a:srgbClr val="0B365D">
                  <a:alpha val="48000"/>
                </a:srgbClr>
              </a:gs>
            </a:gsLst>
            <a:lin ang="5400000" scaled="0"/>
          </a:gradFill>
          <a:ln w="12700" cap="flat" cmpd="sng" algn="ctr">
            <a:solidFill>
              <a:schemeClr val="bg1">
                <a:alpha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2077D6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2700"/>
          </a:sp3d>
        </p:spPr>
        <p:txBody>
          <a:bodyPr vert="horz" wrap="none" lIns="91413" tIns="45709" rIns="91413" bIns="45709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kumimoji="1" lang="ko-KR" altLang="en-US" sz="140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1" name="한쪽 모서리가 잘린 사각형 10"/>
          <p:cNvSpPr/>
          <p:nvPr/>
        </p:nvSpPr>
        <p:spPr bwMode="auto">
          <a:xfrm>
            <a:off x="3516998" y="2719399"/>
            <a:ext cx="5411915" cy="1429681"/>
          </a:xfrm>
          <a:prstGeom prst="snip1Rect">
            <a:avLst>
              <a:gd name="adj" fmla="val 7412"/>
            </a:avLst>
          </a:prstGeom>
          <a:gradFill>
            <a:gsLst>
              <a:gs pos="0">
                <a:srgbClr val="002B60">
                  <a:alpha val="53000"/>
                </a:srgbClr>
              </a:gs>
              <a:gs pos="45000">
                <a:srgbClr val="1C4E86"/>
              </a:gs>
              <a:gs pos="100000">
                <a:srgbClr val="0B365D">
                  <a:alpha val="48000"/>
                </a:srgbClr>
              </a:gs>
            </a:gsLst>
            <a:lin ang="5400000" scaled="0"/>
          </a:gradFill>
          <a:ln w="12700" cap="flat" cmpd="sng" algn="ctr">
            <a:solidFill>
              <a:schemeClr val="bg1">
                <a:alpha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2077D6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2700"/>
          </a:sp3d>
        </p:spPr>
        <p:txBody>
          <a:bodyPr vert="horz" wrap="none" lIns="91413" tIns="45709" rIns="91413" bIns="45709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kumimoji="1" lang="ko-KR" altLang="en-US" sz="140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13" name="Text Box 17"/>
          <p:cNvSpPr txBox="1">
            <a:spLocks noChangeArrowheads="1"/>
          </p:cNvSpPr>
          <p:nvPr/>
        </p:nvSpPr>
        <p:spPr bwMode="gray">
          <a:xfrm>
            <a:off x="5165495" y="1765381"/>
            <a:ext cx="3702269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2000" spc="-70" dirty="0" err="1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Jeong</a:t>
            </a:r>
            <a:r>
              <a:rPr kumimoji="1" lang="en-US" altLang="ko-KR" sz="2000" spc="-70" dirty="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, </a:t>
            </a:r>
            <a:r>
              <a:rPr kumimoji="1" lang="en-US" altLang="ko-KR" sz="2000" spc="-70" dirty="0" err="1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Sangseom</a:t>
            </a:r>
            <a:endParaRPr kumimoji="1" lang="en-US" altLang="ko-KR" sz="2000" spc="-70" dirty="0">
              <a:solidFill>
                <a:srgbClr val="FFFFFF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14" name="Text Box 24"/>
          <p:cNvSpPr txBox="1">
            <a:spLocks noChangeArrowheads="1"/>
          </p:cNvSpPr>
          <p:nvPr/>
        </p:nvSpPr>
        <p:spPr bwMode="gray">
          <a:xfrm>
            <a:off x="3616046" y="2883412"/>
            <a:ext cx="5708482" cy="1215717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80000" indent="-1800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030A0"/>
              </a:buClr>
              <a:buFontTx/>
              <a:buBlip>
                <a:blip r:embed="rId3"/>
              </a:buBlip>
              <a:defRPr/>
            </a:pPr>
            <a:r>
              <a:rPr kumimoji="1" lang="en-US" altLang="ko-KR" sz="1600" spc="-70" dirty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1979. </a:t>
            </a:r>
            <a:r>
              <a:rPr kumimoji="1" lang="en-US" altLang="ko-KR" sz="1600" spc="-70" dirty="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03 </a:t>
            </a:r>
            <a:r>
              <a:rPr kumimoji="1" lang="en-US" altLang="ko-KR" sz="1600" spc="-70" dirty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~ 1983. </a:t>
            </a:r>
            <a:r>
              <a:rPr kumimoji="1" lang="en-US" altLang="ko-KR" sz="1600" spc="-70" dirty="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02  </a:t>
            </a:r>
            <a:r>
              <a:rPr kumimoji="1" lang="en-US" altLang="ko-KR" sz="1600" spc="-70" dirty="0" err="1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Yonsei</a:t>
            </a:r>
            <a:r>
              <a:rPr kumimoji="1" lang="en-US" altLang="ko-KR" sz="1600" spc="-70" dirty="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 University, BS</a:t>
            </a:r>
            <a:endParaRPr kumimoji="1" lang="en-US" altLang="ko-KR" sz="1600" spc="-70" dirty="0">
              <a:solidFill>
                <a:srgbClr val="FFFFFF"/>
              </a:solidFill>
              <a:latin typeface="-윤고딕330" pitchFamily="18" charset="-127"/>
              <a:ea typeface="-윤고딕330" pitchFamily="18" charset="-127"/>
            </a:endParaRPr>
          </a:p>
          <a:p>
            <a:pPr marL="180000" indent="-1800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030A0"/>
              </a:buClr>
              <a:buFontTx/>
              <a:buBlip>
                <a:blip r:embed="rId3"/>
              </a:buBlip>
              <a:defRPr/>
            </a:pPr>
            <a:r>
              <a:rPr kumimoji="1" lang="en-US" altLang="ko-KR" sz="1600" spc="-70" dirty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1986. </a:t>
            </a:r>
            <a:r>
              <a:rPr kumimoji="1" lang="en-US" altLang="ko-KR" sz="1600" spc="-70" dirty="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09 </a:t>
            </a:r>
            <a:r>
              <a:rPr kumimoji="1" lang="en-US" altLang="ko-KR" sz="1600" spc="-70" dirty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~ 1988. 12  University of California, </a:t>
            </a:r>
            <a:r>
              <a:rPr kumimoji="1" lang="en-US" altLang="ko-KR" sz="1600" spc="-70" dirty="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Davis.</a:t>
            </a:r>
            <a:endParaRPr kumimoji="1" lang="en-US" altLang="ko-KR" sz="1600" spc="-70" dirty="0">
              <a:solidFill>
                <a:srgbClr val="FFFFFF"/>
              </a:solidFill>
              <a:latin typeface="-윤고딕330" pitchFamily="18" charset="-127"/>
              <a:ea typeface="-윤고딕330" pitchFamily="18" charset="-127"/>
            </a:endParaRPr>
          </a:p>
          <a:p>
            <a:pPr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030A0"/>
              </a:buClr>
              <a:defRPr/>
            </a:pPr>
            <a:r>
              <a:rPr kumimoji="1" lang="en-US" altLang="ko-KR" sz="1600" spc="-70" dirty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                              </a:t>
            </a:r>
            <a:r>
              <a:rPr kumimoji="1" lang="en-US" altLang="ko-KR" sz="1600" spc="-70" dirty="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    MS</a:t>
            </a:r>
            <a:endParaRPr kumimoji="1" lang="en-US" altLang="ko-KR" sz="1600" spc="-70" dirty="0">
              <a:solidFill>
                <a:srgbClr val="FFFFFF"/>
              </a:solidFill>
              <a:latin typeface="-윤고딕330" pitchFamily="18" charset="-127"/>
              <a:ea typeface="-윤고딕330" pitchFamily="18" charset="-127"/>
            </a:endParaRPr>
          </a:p>
          <a:p>
            <a:pPr marL="180000" indent="-180000" eaLnBrk="0" fontAlgn="base" hangingPunct="0">
              <a:spcBef>
                <a:spcPts val="600"/>
              </a:spcBef>
              <a:spcAft>
                <a:spcPct val="0"/>
              </a:spcAft>
              <a:buClr>
                <a:srgbClr val="7030A0"/>
              </a:buClr>
              <a:buFontTx/>
              <a:buBlip>
                <a:blip r:embed="rId3"/>
              </a:buBlip>
              <a:defRPr/>
            </a:pPr>
            <a:r>
              <a:rPr kumimoji="1" lang="en-US" altLang="ko-KR" sz="1600" spc="-70" dirty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1989. </a:t>
            </a:r>
            <a:r>
              <a:rPr kumimoji="1" lang="en-US" altLang="ko-KR" sz="1600" spc="-70" dirty="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01 </a:t>
            </a:r>
            <a:r>
              <a:rPr kumimoji="1" lang="en-US" altLang="ko-KR" sz="1600" spc="-70" dirty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~ 1992. </a:t>
            </a:r>
            <a:r>
              <a:rPr kumimoji="1" lang="en-US" altLang="ko-KR" sz="1600" spc="-70" dirty="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08  Texas </a:t>
            </a:r>
            <a:r>
              <a:rPr kumimoji="1" lang="en-US" altLang="ko-KR" sz="1600" spc="-70" dirty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A&amp;M </a:t>
            </a:r>
            <a:r>
              <a:rPr kumimoji="1" lang="en-US" altLang="ko-KR" sz="1600" spc="-70" dirty="0" err="1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Univ</a:t>
            </a:r>
            <a:r>
              <a:rPr kumimoji="1" lang="en-US" altLang="ko-KR" sz="1600" spc="-70" dirty="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, PhD</a:t>
            </a:r>
            <a:endParaRPr kumimoji="1" lang="en-US" altLang="ko-KR" sz="1600" spc="-70" dirty="0">
              <a:solidFill>
                <a:srgbClr val="FFFFFF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pic>
        <p:nvPicPr>
          <p:cNvPr id="16" name="Picture 3" descr="G:\01-RACCOON_project\2011년\성균관대학교_정호영\이미지\png\1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4570" y="1357110"/>
            <a:ext cx="1191305" cy="474889"/>
          </a:xfrm>
          <a:prstGeom prst="rect">
            <a:avLst/>
          </a:prstGeom>
          <a:noFill/>
        </p:spPr>
      </p:pic>
      <p:sp>
        <p:nvSpPr>
          <p:cNvPr id="17" name="모서리가 둥근 직사각형 16"/>
          <p:cNvSpPr/>
          <p:nvPr/>
        </p:nvSpPr>
        <p:spPr>
          <a:xfrm>
            <a:off x="3734345" y="1459811"/>
            <a:ext cx="1115246" cy="272415"/>
          </a:xfrm>
          <a:prstGeom prst="round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0" h="0"/>
              <a:contourClr>
                <a:srgbClr val="011645"/>
              </a:contourClr>
            </a:sp3d>
          </a:bodyPr>
          <a:lstStyle/>
          <a:p>
            <a:pPr indent="-174625" algn="ctr" fontAlgn="base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/>
            </a:pPr>
            <a:r>
              <a:rPr kumimoji="1" lang="en-US" altLang="ko-KR" sz="1600" dirty="0" smtClean="0">
                <a:latin typeface="-윤고딕340" pitchFamily="18" charset="-127"/>
                <a:ea typeface="-윤고딕340" pitchFamily="18" charset="-127"/>
                <a:cs typeface="Arial" pitchFamily="34" charset="0"/>
              </a:rPr>
              <a:t>Name</a:t>
            </a:r>
            <a:endParaRPr kumimoji="1" lang="ko-KR" altLang="en-US" sz="1600" dirty="0">
              <a:latin typeface="-윤고딕340" pitchFamily="18" charset="-127"/>
              <a:ea typeface="-윤고딕340" pitchFamily="18" charset="-127"/>
              <a:cs typeface="Arial" pitchFamily="34" charset="0"/>
            </a:endParaRPr>
          </a:p>
        </p:txBody>
      </p:sp>
      <p:pic>
        <p:nvPicPr>
          <p:cNvPr id="18" name="Picture 3" descr="G:\01-RACCOON_project\2011년\성균관대학교_정호영\이미지\png\1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4570" y="2367674"/>
            <a:ext cx="1191305" cy="474889"/>
          </a:xfrm>
          <a:prstGeom prst="rect">
            <a:avLst/>
          </a:prstGeom>
          <a:noFill/>
        </p:spPr>
      </p:pic>
      <p:sp>
        <p:nvSpPr>
          <p:cNvPr id="19" name="모서리가 둥근 직사각형 18"/>
          <p:cNvSpPr/>
          <p:nvPr/>
        </p:nvSpPr>
        <p:spPr>
          <a:xfrm>
            <a:off x="3734345" y="2470375"/>
            <a:ext cx="1115246" cy="272415"/>
          </a:xfrm>
          <a:prstGeom prst="round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  <a:sp3d>
              <a:bevelT w="0" h="0"/>
              <a:contourClr>
                <a:srgbClr val="011645"/>
              </a:contourClr>
            </a:sp3d>
          </a:bodyPr>
          <a:lstStyle/>
          <a:p>
            <a:pPr indent="-174625" algn="ctr" fontAlgn="base"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/>
            </a:pPr>
            <a:r>
              <a:rPr kumimoji="1" lang="en-US" altLang="ko-KR" sz="1600" dirty="0" smtClean="0">
                <a:latin typeface="-윤고딕340" pitchFamily="18" charset="-127"/>
                <a:ea typeface="-윤고딕340" pitchFamily="18" charset="-127"/>
                <a:cs typeface="Arial" pitchFamily="34" charset="0"/>
              </a:rPr>
              <a:t>Education</a:t>
            </a:r>
            <a:endParaRPr kumimoji="1" lang="ko-KR" altLang="en-US" sz="1600" dirty="0">
              <a:latin typeface="-윤고딕340" pitchFamily="18" charset="-127"/>
              <a:ea typeface="-윤고딕340" pitchFamily="18" charset="-127"/>
              <a:cs typeface="Arial" pitchFamily="34" charset="0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665885" y="4905288"/>
            <a:ext cx="8154587" cy="1116000"/>
          </a:xfrm>
          <a:prstGeom prst="roundRect">
            <a:avLst>
              <a:gd name="adj" fmla="val 7086"/>
            </a:avLst>
          </a:prstGeom>
          <a:gradFill>
            <a:gsLst>
              <a:gs pos="0">
                <a:srgbClr val="002B60">
                  <a:alpha val="53000"/>
                </a:srgbClr>
              </a:gs>
              <a:gs pos="45000">
                <a:srgbClr val="1C4E86"/>
              </a:gs>
              <a:gs pos="100000">
                <a:srgbClr val="0B365D">
                  <a:alpha val="48000"/>
                </a:srgbClr>
              </a:gs>
            </a:gsLst>
            <a:lin ang="5400000" scaled="0"/>
          </a:gradFill>
          <a:ln w="12700" cap="flat" cmpd="sng" algn="ctr">
            <a:solidFill>
              <a:schemeClr val="bg1">
                <a:alpha val="85000"/>
              </a:schemeClr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2077D6">
                <a:alpha val="40000"/>
              </a:srgbClr>
            </a:glow>
          </a:effectLst>
          <a:scene3d>
            <a:camera prst="orthographicFront"/>
            <a:lightRig rig="threePt" dir="t"/>
          </a:scene3d>
          <a:sp3d>
            <a:bevelT w="12700"/>
          </a:sp3d>
        </p:spPr>
        <p:txBody>
          <a:bodyPr vert="horz" wrap="none" lIns="91413" tIns="45709" rIns="91413" bIns="45709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</a:pPr>
            <a:endParaRPr kumimoji="1" lang="ko-KR" altLang="en-US" sz="1400" dirty="0">
              <a:solidFill>
                <a:srgbClr val="000000"/>
              </a:solidFill>
              <a:latin typeface="HY울릉도M" pitchFamily="18" charset="-127"/>
              <a:ea typeface="HY울릉도M" pitchFamily="18" charset="-127"/>
            </a:endParaRPr>
          </a:p>
        </p:txBody>
      </p:sp>
      <p:sp>
        <p:nvSpPr>
          <p:cNvPr id="23" name="Text Box 24"/>
          <p:cNvSpPr txBox="1">
            <a:spLocks noChangeArrowheads="1"/>
          </p:cNvSpPr>
          <p:nvPr/>
        </p:nvSpPr>
        <p:spPr bwMode="gray">
          <a:xfrm>
            <a:off x="906332" y="5188740"/>
            <a:ext cx="4430475" cy="723275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62000" indent="-162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030A0"/>
              </a:buClr>
              <a:buFontTx/>
              <a:buBlip>
                <a:blip r:embed="rId3"/>
              </a:buBlip>
              <a:defRPr/>
            </a:pPr>
            <a:r>
              <a:rPr kumimoji="1" lang="en-US" altLang="ko-KR" sz="1400" spc="-70" dirty="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Foundations for high-rise structures </a:t>
            </a:r>
          </a:p>
          <a:p>
            <a:pPr marL="162000" indent="-162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030A0"/>
              </a:buClr>
              <a:buFontTx/>
              <a:buBlip>
                <a:blip r:embed="rId3"/>
              </a:buBlip>
              <a:defRPr/>
            </a:pPr>
            <a:r>
              <a:rPr kumimoji="1" lang="en-US" altLang="ko-KR" sz="1400" spc="-70" dirty="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Slope stability </a:t>
            </a:r>
            <a:endParaRPr kumimoji="1" lang="en-US" altLang="ko-KR" sz="1400" spc="-70" dirty="0">
              <a:solidFill>
                <a:srgbClr val="FFFFFF"/>
              </a:solidFill>
              <a:latin typeface="-윤고딕330" pitchFamily="18" charset="-127"/>
              <a:ea typeface="-윤고딕330" pitchFamily="18" charset="-127"/>
            </a:endParaRPr>
          </a:p>
          <a:p>
            <a:pPr marL="162000" indent="-162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030A0"/>
              </a:buClr>
              <a:buFontTx/>
              <a:buBlip>
                <a:blip r:embed="rId3"/>
              </a:buBlip>
              <a:defRPr/>
            </a:pPr>
            <a:r>
              <a:rPr kumimoji="1" lang="en-US" altLang="ko-KR" sz="1400" spc="-70" dirty="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Earthquake-resistant independent footing</a:t>
            </a:r>
            <a:endParaRPr kumimoji="1" lang="en-US" altLang="ko-KR" sz="1400" spc="-70" dirty="0">
              <a:solidFill>
                <a:srgbClr val="FFFFFF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4" name="Text Box 24"/>
          <p:cNvSpPr txBox="1">
            <a:spLocks noChangeArrowheads="1"/>
          </p:cNvSpPr>
          <p:nvPr/>
        </p:nvSpPr>
        <p:spPr bwMode="gray">
          <a:xfrm>
            <a:off x="5529043" y="5188740"/>
            <a:ext cx="2992200" cy="684803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162000" indent="-162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030A0"/>
              </a:buClr>
              <a:buFontTx/>
              <a:buBlip>
                <a:blip r:embed="rId3"/>
              </a:buBlip>
              <a:defRPr/>
            </a:pPr>
            <a:r>
              <a:rPr kumimoji="1" lang="en-US" altLang="ko-KR" sz="1400" spc="-70" dirty="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Tunnel analyses</a:t>
            </a:r>
            <a:endParaRPr kumimoji="1" lang="en-US" altLang="ko-KR" sz="1400" spc="-70" dirty="0">
              <a:solidFill>
                <a:srgbClr val="FFFFFF"/>
              </a:solidFill>
              <a:latin typeface="-윤고딕330" pitchFamily="18" charset="-127"/>
              <a:ea typeface="-윤고딕330" pitchFamily="18" charset="-127"/>
            </a:endParaRPr>
          </a:p>
          <a:p>
            <a:pPr marL="162000" indent="-162000" eaLnBrk="0" fontAlgn="base" hangingPunct="0">
              <a:spcBef>
                <a:spcPts val="300"/>
              </a:spcBef>
              <a:spcAft>
                <a:spcPct val="0"/>
              </a:spcAft>
              <a:buClr>
                <a:srgbClr val="7030A0"/>
              </a:buClr>
              <a:buFontTx/>
              <a:buBlip>
                <a:blip r:embed="rId3"/>
              </a:buBlip>
              <a:defRPr/>
            </a:pPr>
            <a:r>
              <a:rPr kumimoji="1" lang="en-US" altLang="ko-KR" sz="1400" spc="-70" dirty="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</a:rPr>
              <a:t>Large-scale pile design under lateral load</a:t>
            </a:r>
            <a:endParaRPr kumimoji="1" lang="en-US" altLang="ko-KR" sz="1400" spc="-70" dirty="0">
              <a:solidFill>
                <a:srgbClr val="FFFFFF"/>
              </a:solidFill>
              <a:latin typeface="-윤고딕330" pitchFamily="18" charset="-127"/>
              <a:ea typeface="-윤고딕330" pitchFamily="18" charset="-127"/>
            </a:endParaRPr>
          </a:p>
        </p:txBody>
      </p:sp>
      <p:sp>
        <p:nvSpPr>
          <p:cNvPr id="25" name="모서리가 둥근 직사각형 24"/>
          <p:cNvSpPr/>
          <p:nvPr/>
        </p:nvSpPr>
        <p:spPr bwMode="auto">
          <a:xfrm>
            <a:off x="479056" y="4745777"/>
            <a:ext cx="2352675" cy="307975"/>
          </a:xfrm>
          <a:prstGeom prst="roundRect">
            <a:avLst>
              <a:gd name="adj" fmla="val 50000"/>
            </a:avLst>
          </a:prstGeom>
          <a:solidFill>
            <a:srgbClr val="125B84"/>
          </a:solidFill>
          <a:ln w="15875" cap="flat" cmpd="sng" algn="ctr">
            <a:solidFill>
              <a:srgbClr val="4DBEE1"/>
            </a:solidFill>
            <a:prstDash val="solid"/>
            <a:round/>
            <a:headEnd type="none" w="med" len="med"/>
            <a:tailEnd type="none" w="med" len="med"/>
          </a:ln>
          <a:effectLst>
            <a:glow rad="63500">
              <a:srgbClr val="61DCE5">
                <a:alpha val="40000"/>
              </a:srgbClr>
            </a:glow>
          </a:effectLst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kumimoji="1" lang="ko-KR" altLang="en-US" sz="1600" dirty="0">
              <a:solidFill>
                <a:srgbClr val="FFFFFF"/>
              </a:solidFill>
              <a:latin typeface="-윤고딕340" pitchFamily="18" charset="-127"/>
              <a:ea typeface="-윤고딕340" pitchFamily="18" charset="-127"/>
            </a:endParaRPr>
          </a:p>
        </p:txBody>
      </p:sp>
      <p:sp>
        <p:nvSpPr>
          <p:cNvPr id="26" name="직사각형 25"/>
          <p:cNvSpPr/>
          <p:nvPr/>
        </p:nvSpPr>
        <p:spPr bwMode="auto">
          <a:xfrm>
            <a:off x="748641" y="4764827"/>
            <a:ext cx="1898111" cy="283989"/>
          </a:xfrm>
          <a:prstGeom prst="rect">
            <a:avLst/>
          </a:prstGeom>
          <a:noFill/>
        </p:spPr>
        <p:txBody>
          <a:bodyPr wrap="square" lIns="0" tIns="0" rIns="0" bIns="0">
            <a:spAutoFit/>
            <a:scene3d>
              <a:camera prst="orthographicFront"/>
              <a:lightRig rig="threePt" dir="t"/>
            </a:scene3d>
            <a:sp3d>
              <a:bevelT w="0" h="0"/>
              <a:contourClr>
                <a:srgbClr val="011645"/>
              </a:contourClr>
            </a:sp3d>
          </a:bodyPr>
          <a:lstStyle/>
          <a:p>
            <a:pPr marL="174625" indent="-174625" defTabSz="179388" fontAlgn="base">
              <a:lnSpc>
                <a:spcPts val="2200"/>
              </a:lnSpc>
              <a:spcBef>
                <a:spcPct val="0"/>
              </a:spcBef>
              <a:spcAft>
                <a:spcPct val="0"/>
              </a:spcAft>
              <a:tabLst>
                <a:tab pos="155575" algn="l"/>
              </a:tabLst>
              <a:defRPr/>
            </a:pPr>
            <a:r>
              <a:rPr kumimoji="1" lang="en-US" altLang="ko-KR" sz="1900" spc="-70" dirty="0" smtClean="0">
                <a:solidFill>
                  <a:srgbClr val="FFFFFF"/>
                </a:solidFill>
                <a:latin typeface="-윤고딕330" pitchFamily="18" charset="-127"/>
                <a:ea typeface="-윤고딕330" pitchFamily="18" charset="-127"/>
                <a:cs typeface="Arial" pitchFamily="34" charset="0"/>
              </a:rPr>
              <a:t>Research interest</a:t>
            </a:r>
            <a:endParaRPr kumimoji="1" lang="ko-KR" altLang="en-US" sz="1900" spc="-70" dirty="0" smtClean="0">
              <a:solidFill>
                <a:srgbClr val="FFFFFF"/>
              </a:solidFill>
              <a:latin typeface="-윤고딕330" pitchFamily="18" charset="-127"/>
              <a:ea typeface="-윤고딕330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892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1047</TotalTime>
  <Words>463</Words>
  <Application>Microsoft Office PowerPoint</Application>
  <PresentationFormat>On-screen Show (4:3)</PresentationFormat>
  <Paragraphs>126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테마</vt:lpstr>
      <vt:lpstr>Introduction of GIT4CC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AIM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Kyu</dc:creator>
  <cp:lastModifiedBy>Hyoungkwan</cp:lastModifiedBy>
  <cp:revision>55</cp:revision>
  <dcterms:created xsi:type="dcterms:W3CDTF">2011-09-26T04:44:14Z</dcterms:created>
  <dcterms:modified xsi:type="dcterms:W3CDTF">2011-10-05T13:34:41Z</dcterms:modified>
</cp:coreProperties>
</file>